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5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309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</p:sldIdLst>
  <p:sldSz cx="9144000" cy="5143500" type="screen16x9"/>
  <p:notesSz cx="6858000" cy="9144000"/>
  <p:embeddedFontLst>
    <p:embeddedFont>
      <p:font typeface="Roboto" pitchFamily="2" charset="0"/>
      <p:regular r:id="rId54"/>
      <p:bold r:id="rId55"/>
      <p:italic r:id="rId56"/>
      <p:boldItalic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1973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3787" userDrawn="1">
          <p15:clr>
            <a:srgbClr val="A4A3A4"/>
          </p15:clr>
        </p15:guide>
        <p15:guide id="5" pos="158" userDrawn="1">
          <p15:clr>
            <a:srgbClr val="A4A3A4"/>
          </p15:clr>
        </p15:guide>
        <p15:guide id="6" orient="horz" pos="169" userDrawn="1">
          <p15:clr>
            <a:srgbClr val="A4A3A4"/>
          </p15:clr>
        </p15:guide>
        <p15:guide id="7" orient="horz" pos="73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D136"/>
    <a:srgbClr val="5BB1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132" y="720"/>
      </p:cViewPr>
      <p:guideLst>
        <p:guide orient="horz" pos="1620"/>
        <p:guide pos="1973"/>
        <p:guide pos="2880"/>
        <p:guide pos="3787"/>
        <p:guide pos="158"/>
        <p:guide orient="horz" pos="169"/>
        <p:guide orient="horz" pos="73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233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61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7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Roboto" pitchFamily="2" charset="0"/>
        <a:ea typeface="Roboto" pitchFamily="2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56149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Brainstorm + beeld van Ho Chi Minhstad (Saigon) in Vietnam</a:t>
            </a: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Overzicht van het lesuur</a:t>
            </a: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= trechter</a:t>
            </a: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→ vertragingen</a:t>
            </a: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Meer kans op ongevallen op drukke wegen en door weefbewegingen, alles blokkeert, crisissituatie</a:t>
            </a: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Ring door Antwerpen (R1)</a:t>
            </a: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Richting Gent en Frankrijk (E17)</a:t>
            </a: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Richting Nederland (E19, A12)</a:t>
            </a: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Richting Hasselt/Luik (E313)</a:t>
            </a: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Shape 3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Richting Brussel (E19 en A12)</a:t>
            </a: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nl" dirty="0">
                <a:latin typeface="Roboto" pitchFamily="2" charset="0"/>
                <a:ea typeface="Roboto" pitchFamily="2" charset="0"/>
              </a:rPr>
              <a:t>Haventracé (R2, Tijsmanstunnel)</a:t>
            </a: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Leerlingen mogen hun woonplaats vooraan aanduiden + leerkracht helpt actief mee</a:t>
            </a: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Waar is jullie school gelegen? (1 leerling komt dit aanduiden)</a:t>
            </a: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nl" dirty="0">
                <a:solidFill>
                  <a:schemeClr val="dk1"/>
                </a:solidFill>
                <a:latin typeface="Roboto" pitchFamily="2" charset="0"/>
                <a:ea typeface="Roboto" pitchFamily="2" charset="0"/>
              </a:rPr>
              <a:t>Optie: aanduiden: Schelde, kathedraal, MAS, Kennedytunnel, Liefkenshoektunnel, Waaslandtunnel, noord, oost, zuid, west, linker- en rechteroever</a:t>
            </a:r>
            <a:endParaRPr sz="110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Shape 3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Brainstrom + beeld mondmaskers </a:t>
            </a: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5" name="Shape 3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Shape 3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5" name="Shape 3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Bv: als je </a:t>
            </a:r>
            <a:r>
              <a:rPr lang="nl" dirty="0">
                <a:solidFill>
                  <a:schemeClr val="dk1"/>
                </a:solidFill>
                <a:latin typeface="Roboto" pitchFamily="2" charset="0"/>
                <a:ea typeface="Roboto" pitchFamily="2" charset="0"/>
              </a:rPr>
              <a:t>via oortjes </a:t>
            </a: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naar muziek luistert en je wandelt over de brug van de autoweg, dan hoor je de muziek niet meer door het lawaai van </a:t>
            </a:r>
            <a:r>
              <a:rPr lang="nl" dirty="0">
                <a:latin typeface="Roboto" pitchFamily="2" charset="0"/>
                <a:ea typeface="Roboto" pitchFamily="2" charset="0"/>
              </a:rPr>
              <a:t>de </a:t>
            </a: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auto’s</a:t>
            </a: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7" name="Shape 3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4" name="Shape 3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100 auto’s nemen veel meer plaats in dan 1 bus of 100 fietsers</a:t>
            </a: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3" name="Shape 4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Modal shift staat voor het vervangen van een deel van het wegverkeer door andere vormen van vervoer zoals trein, tram, bus, fiets, waterbus,…</a:t>
            </a: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We moeten mensen proberen te overtuigen hun auto minder te gebruiken. Uiteraard zijn er dan goede alternatieven nodig, zoals (deel)fietsen, tram,</a:t>
            </a:r>
            <a:r>
              <a:rPr lang="nl" dirty="0">
                <a:latin typeface="Roboto" pitchFamily="2" charset="0"/>
                <a:ea typeface="Roboto" pitchFamily="2" charset="0"/>
              </a:rPr>
              <a:t> </a:t>
            </a: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bus,</a:t>
            </a:r>
            <a:r>
              <a:rPr lang="nl" dirty="0">
                <a:latin typeface="Roboto" pitchFamily="2" charset="0"/>
                <a:ea typeface="Roboto" pitchFamily="2" charset="0"/>
              </a:rPr>
              <a:t> </a:t>
            </a: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metro, trein en deelauto’s.</a:t>
            </a: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0" name="Shape 4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nl" dirty="0">
                <a:latin typeface="Roboto" pitchFamily="2" charset="0"/>
                <a:ea typeface="Roboto" pitchFamily="2" charset="0"/>
              </a:rPr>
              <a:t>E</a:t>
            </a: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én parkeerplaats voor één auto = 12 fietsenpark</a:t>
            </a:r>
            <a:r>
              <a:rPr lang="nl" dirty="0">
                <a:latin typeface="Roboto" pitchFamily="2" charset="0"/>
                <a:ea typeface="Roboto" pitchFamily="2" charset="0"/>
              </a:rPr>
              <a:t>eerplaatsen</a:t>
            </a: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Shape 4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100"/>
              <a:buFont typeface="Arial"/>
              <a:buChar char="●"/>
            </a:pPr>
            <a:r>
              <a:rPr lang="nl" dirty="0">
                <a:solidFill>
                  <a:srgbClr val="4A86E8"/>
                </a:solidFill>
                <a:latin typeface="Roboto" pitchFamily="2" charset="0"/>
                <a:ea typeface="Roboto" pitchFamily="2" charset="0"/>
              </a:rPr>
              <a:t>V</a:t>
            </a:r>
            <a:r>
              <a:rPr lang="nl" sz="1100" b="0" i="0" u="none" strike="noStrike" cap="none" dirty="0">
                <a:solidFill>
                  <a:srgbClr val="4A86E8"/>
                </a:solidFill>
                <a:latin typeface="Roboto" pitchFamily="2" charset="0"/>
                <a:ea typeface="Roboto" pitchFamily="2" charset="0"/>
                <a:sym typeface="Arial"/>
              </a:rPr>
              <a:t>lotter en veiliger verkeer voor de auto’s, fietsers en openbaar vervoer</a:t>
            </a:r>
            <a:endParaRPr sz="1100" b="0" i="0" u="none" strike="noStrike" cap="none" dirty="0">
              <a:solidFill>
                <a:srgbClr val="4A86E8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●"/>
            </a:pPr>
            <a:r>
              <a:rPr lang="nl" sz="1100" b="0" i="0" u="none" strike="noStrike" cap="none" dirty="0">
                <a:solidFill>
                  <a:schemeClr val="accent2"/>
                </a:solidFill>
                <a:latin typeface="Roboto" pitchFamily="2" charset="0"/>
                <a:ea typeface="Roboto" pitchFamily="2" charset="0"/>
                <a:sym typeface="Arial"/>
              </a:rPr>
              <a:t>Gezondheid en leefbaarheid in de stad</a:t>
            </a:r>
            <a:endParaRPr sz="1100" b="0" i="0" u="none" strike="noStrike" cap="none" dirty="0">
              <a:solidFill>
                <a:schemeClr val="accent2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100"/>
              <a:buFont typeface="Arial"/>
              <a:buChar char="●"/>
            </a:pPr>
            <a:r>
              <a:rPr lang="nl" dirty="0">
                <a:solidFill>
                  <a:srgbClr val="980000"/>
                </a:solidFill>
                <a:latin typeface="Roboto" pitchFamily="2" charset="0"/>
                <a:ea typeface="Roboto" pitchFamily="2" charset="0"/>
              </a:rPr>
              <a:t>R</a:t>
            </a:r>
            <a:r>
              <a:rPr lang="nl" sz="1100" b="0" i="0" u="none" strike="noStrike" cap="none" dirty="0">
                <a:solidFill>
                  <a:srgbClr val="980000"/>
                </a:solidFill>
                <a:latin typeface="Roboto" pitchFamily="2" charset="0"/>
                <a:ea typeface="Roboto" pitchFamily="2" charset="0"/>
                <a:sym typeface="Arial"/>
              </a:rPr>
              <a:t>uimte, woningen en groen = stadsontwikkeling</a:t>
            </a:r>
            <a:endParaRPr sz="1100" b="0" i="0" u="none" strike="noStrike" cap="none" dirty="0">
              <a:solidFill>
                <a:srgbClr val="98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nl" dirty="0">
                <a:latin typeface="Roboto" pitchFamily="2" charset="0"/>
                <a:ea typeface="Roboto" pitchFamily="2" charset="0"/>
              </a:rPr>
              <a:t>V</a:t>
            </a: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olgende 6 dia’s: telkens een foto van </a:t>
            </a:r>
            <a:r>
              <a:rPr lang="nl" dirty="0">
                <a:latin typeface="Roboto" pitchFamily="2" charset="0"/>
                <a:ea typeface="Roboto" pitchFamily="2" charset="0"/>
              </a:rPr>
              <a:t>verplaatsingsmiddel, </a:t>
            </a: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leerlingen steken hand op als zij op d</a:t>
            </a:r>
            <a:r>
              <a:rPr lang="nl" dirty="0">
                <a:latin typeface="Roboto" pitchFamily="2" charset="0"/>
                <a:ea typeface="Roboto" pitchFamily="2" charset="0"/>
              </a:rPr>
              <a:t>ie</a:t>
            </a: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 manier naar school komen</a:t>
            </a: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6" name="Shape 4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nl" sz="1100" b="0" i="0" u="none" strike="noStrike" cap="none" dirty="0">
                <a:solidFill>
                  <a:srgbClr val="92D050"/>
                </a:solidFill>
                <a:latin typeface="Roboto" pitchFamily="2" charset="0"/>
                <a:ea typeface="Roboto" pitchFamily="2" charset="0"/>
                <a:sym typeface="Arial"/>
              </a:rPr>
              <a:t>Volledige overkapping van de Ring van Antwerpen (groen)</a:t>
            </a:r>
            <a:endParaRPr sz="1100" b="0" i="0" u="none" strike="noStrike" cap="none" dirty="0">
              <a:solidFill>
                <a:srgbClr val="92D05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nl" sz="1100" b="0" i="0" u="none" strike="noStrike" cap="none" dirty="0">
                <a:solidFill>
                  <a:srgbClr val="FF0000"/>
                </a:solidFill>
                <a:latin typeface="Roboto" pitchFamily="2" charset="0"/>
                <a:ea typeface="Roboto" pitchFamily="2" charset="0"/>
                <a:sym typeface="Arial"/>
              </a:rPr>
              <a:t>Haventracé </a:t>
            </a: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= het vracht- en havenverkeer wordt omgeleid via het </a:t>
            </a:r>
            <a:r>
              <a:rPr lang="nl" dirty="0">
                <a:latin typeface="Roboto" pitchFamily="2" charset="0"/>
                <a:ea typeface="Roboto" pitchFamily="2" charset="0"/>
              </a:rPr>
              <a:t>noorden</a:t>
            </a: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 (rood)</a:t>
            </a: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nl" sz="1100" b="0" i="0" u="none" strike="noStrike" cap="none" dirty="0">
                <a:solidFill>
                  <a:srgbClr val="FF9900"/>
                </a:solidFill>
                <a:latin typeface="Roboto" pitchFamily="2" charset="0"/>
                <a:ea typeface="Roboto" pitchFamily="2" charset="0"/>
                <a:sym typeface="Arial"/>
              </a:rPr>
              <a:t>Oosterweel-light voor </a:t>
            </a:r>
            <a:r>
              <a:rPr lang="nl" dirty="0">
                <a:solidFill>
                  <a:srgbClr val="FF9900"/>
                </a:solidFill>
                <a:latin typeface="Roboto" pitchFamily="2" charset="0"/>
                <a:ea typeface="Roboto" pitchFamily="2" charset="0"/>
              </a:rPr>
              <a:t>stadsregionaal</a:t>
            </a:r>
            <a:r>
              <a:rPr lang="nl" sz="1100" b="0" i="0" u="none" strike="noStrike" cap="none" dirty="0">
                <a:solidFill>
                  <a:srgbClr val="FF9900"/>
                </a:solidFill>
                <a:latin typeface="Roboto" pitchFamily="2" charset="0"/>
                <a:ea typeface="Roboto" pitchFamily="2" charset="0"/>
                <a:sym typeface="Arial"/>
              </a:rPr>
              <a:t> verkeer</a:t>
            </a: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 = een nieuwe auto</a:t>
            </a:r>
            <a:r>
              <a:rPr lang="nl" dirty="0">
                <a:latin typeface="Roboto" pitchFamily="2" charset="0"/>
                <a:ea typeface="Roboto" pitchFamily="2" charset="0"/>
              </a:rPr>
              <a:t>weg </a:t>
            </a: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onder de Schelde voor het verkeer dat in Antwerpen moet zijn (geel)</a:t>
            </a: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Shape 4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Een herhaling wat de oorzaken zijn van files</a:t>
            </a: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2" name="Shape 4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0" name="Shape 4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Weefbewegingen: verkeer van links moet naar rechts en omgekeerd = gevaarlijk</a:t>
            </a: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8" name="Shape 4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6" name="Shape 4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Scheiding van verkeer: doorgaand verkeer dat niet in Antwerpen moet zijn in aparte tunnelkoker scheiden van stedelijk verkeer dat wel ergens in Antwerpen moet geraken.</a:t>
            </a: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4" name="Shape 4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2" name="Shape 5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We maken er tunnels van = de overkapping:</a:t>
            </a:r>
            <a:endParaRPr dirty="0">
              <a:latin typeface="Roboto" pitchFamily="2" charset="0"/>
              <a:ea typeface="Roboto" pitchFamily="2" charset="0"/>
            </a:endParaRPr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Muren op die scheiding maken de overkapping mogelijk, meer ruimte voor groen en woningen voor de stad die groeit</a:t>
            </a: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nl" dirty="0">
                <a:latin typeface="Roboto" pitchFamily="2" charset="0"/>
                <a:ea typeface="Roboto" pitchFamily="2" charset="0"/>
              </a:rPr>
              <a:t>Noodzakelijk dat</a:t>
            </a: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 op de overkapping veilige kruispunten, nieuwe tramlijnen en fietspaden </a:t>
            </a:r>
            <a:r>
              <a:rPr lang="nl" dirty="0">
                <a:latin typeface="Roboto" pitchFamily="2" charset="0"/>
                <a:ea typeface="Roboto" pitchFamily="2" charset="0"/>
              </a:rPr>
              <a:t>komen</a:t>
            </a: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Shape 5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0" name="Shape 5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Curieuzeneuzen hebben in 2016 in Antwerpen de luchtkwaliteit gemeten. De l</a:t>
            </a:r>
            <a:r>
              <a:rPr lang="nl" dirty="0">
                <a:latin typeface="Roboto" pitchFamily="2" charset="0"/>
                <a:ea typeface="Roboto" pitchFamily="2" charset="0"/>
              </a:rPr>
              <a:t>u</a:t>
            </a: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cht in Antwerpen is ongezond.</a:t>
            </a: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Een overkapping brengt verbetering</a:t>
            </a:r>
            <a:r>
              <a:rPr lang="nl" dirty="0">
                <a:latin typeface="Roboto" pitchFamily="2" charset="0"/>
                <a:ea typeface="Roboto" pitchFamily="2" charset="0"/>
              </a:rPr>
              <a:t>. K</a:t>
            </a: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ijk maar naar de Craeybeckxtunnel.</a:t>
            </a: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8" name="Shape 5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6 studiebureaus on</a:t>
            </a:r>
            <a:r>
              <a:rPr lang="nl" dirty="0">
                <a:latin typeface="Roboto" pitchFamily="2" charset="0"/>
                <a:ea typeface="Roboto" pitchFamily="2" charset="0"/>
              </a:rPr>
              <a:t>twerpen </a:t>
            </a: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elk een deel van de overkapping. Ze werken hun deel uit en nodigen de bewoners van </a:t>
            </a:r>
            <a:r>
              <a:rPr lang="nl" dirty="0">
                <a:latin typeface="Roboto" pitchFamily="2" charset="0"/>
                <a:ea typeface="Roboto" pitchFamily="2" charset="0"/>
              </a:rPr>
              <a:t>het betrokken</a:t>
            </a: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 segment uit om </a:t>
            </a:r>
            <a:r>
              <a:rPr lang="nl" dirty="0">
                <a:latin typeface="Roboto" pitchFamily="2" charset="0"/>
                <a:ea typeface="Roboto" pitchFamily="2" charset="0"/>
              </a:rPr>
              <a:t>de plannen samen</a:t>
            </a: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 te </a:t>
            </a:r>
            <a:r>
              <a:rPr lang="nl" dirty="0">
                <a:latin typeface="Roboto" pitchFamily="2" charset="0"/>
                <a:ea typeface="Roboto" pitchFamily="2" charset="0"/>
              </a:rPr>
              <a:t>bekijken</a:t>
            </a: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.</a:t>
            </a:r>
            <a:endParaRPr dirty="0">
              <a:latin typeface="Roboto" pitchFamily="2" charset="0"/>
              <a:ea typeface="Roboto" pitchFamily="2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5" name="Shape 5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Spelregels </a:t>
            </a:r>
            <a:endParaRPr dirty="0">
              <a:latin typeface="Roboto" pitchFamily="2" charset="0"/>
              <a:ea typeface="Roboto" pitchFamily="2" charset="0"/>
            </a:endParaRPr>
          </a:p>
          <a:p>
            <a: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</a:pPr>
            <a:r>
              <a:rPr lang="nl" dirty="0">
                <a:latin typeface="Roboto" pitchFamily="2" charset="0"/>
                <a:ea typeface="Roboto" pitchFamily="2" charset="0"/>
              </a:rPr>
              <a:t>Het</a:t>
            </a: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 spel kan gespeeld worden </a:t>
            </a:r>
            <a:r>
              <a:rPr lang="nl" dirty="0">
                <a:latin typeface="Roboto" pitchFamily="2" charset="0"/>
                <a:ea typeface="Roboto" pitchFamily="2" charset="0"/>
              </a:rPr>
              <a:t>door</a:t>
            </a: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 maximaal</a:t>
            </a:r>
            <a:r>
              <a:rPr lang="nl" dirty="0">
                <a:latin typeface="Roboto" pitchFamily="2" charset="0"/>
                <a:ea typeface="Roboto" pitchFamily="2" charset="0"/>
              </a:rPr>
              <a:t> </a:t>
            </a: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6 deelnemers. Om het spel vlot te laten verlopen, is een groepje van 4 ideaal. </a:t>
            </a:r>
            <a:r>
              <a:rPr lang="nl" sz="1100" b="1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Per groepje wordt een speler aangeduid die zorgt dat </a:t>
            </a:r>
            <a:r>
              <a:rPr lang="nl" b="1" dirty="0">
                <a:latin typeface="Roboto" pitchFamily="2" charset="0"/>
                <a:ea typeface="Roboto" pitchFamily="2" charset="0"/>
              </a:rPr>
              <a:t>alle </a:t>
            </a:r>
            <a:r>
              <a:rPr lang="nl" sz="1100" b="1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pionnen en de dobbelsteen </a:t>
            </a:r>
            <a:r>
              <a:rPr lang="nl" b="1" dirty="0">
                <a:latin typeface="Roboto" pitchFamily="2" charset="0"/>
                <a:ea typeface="Roboto" pitchFamily="2" charset="0"/>
              </a:rPr>
              <a:t>weer</a:t>
            </a:r>
            <a:r>
              <a:rPr lang="nl" sz="1100" b="1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 in het zakje geraken.</a:t>
            </a: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</a:pP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Wie </a:t>
            </a:r>
            <a:r>
              <a:rPr lang="nl" dirty="0">
                <a:solidFill>
                  <a:schemeClr val="dk1"/>
                </a:solidFill>
                <a:latin typeface="Roboto" pitchFamily="2" charset="0"/>
                <a:ea typeface="Roboto" pitchFamily="2" charset="0"/>
              </a:rPr>
              <a:t>met de dobbelsteen </a:t>
            </a:r>
            <a:r>
              <a:rPr lang="nl" dirty="0">
                <a:latin typeface="Roboto" pitchFamily="2" charset="0"/>
                <a:ea typeface="Roboto" pitchFamily="2" charset="0"/>
              </a:rPr>
              <a:t>het </a:t>
            </a: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hoogste aantal ogen gooit mag beginnen. Daarna gaan we verder in de richting van de wijzers van de klok. Je pion heeft de kleur van je startvakje.</a:t>
            </a:r>
            <a:endParaRPr sz="105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</a:pP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Ga zo snel mogelijk naar je bestemming ( je hoeft niet terug te keren naar start). Het spel eindigt als één speler de bestemming bereikt. Speel dan het spel opnieuw, maar kies een andere kleur en een andere bestemming.</a:t>
            </a: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</a:pP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Je mag zelf kiezen welke richting je uit gaat, je kan zelf ontdekken welke route sneller of trager is. </a:t>
            </a:r>
            <a:r>
              <a:rPr lang="nl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De kans is groot dat je met de waterbus, de tram of de fiets sneller vooruit geraakt.</a:t>
            </a:r>
            <a:endParaRPr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</a:pPr>
            <a:r>
              <a:rPr lang="nl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Belangrijk! Je mag onderweg altijd van vervoermiddel wisselen (bv. overstappen van de auto op de fiets, van de auto op de tram of op de waterbus,...).</a:t>
            </a:r>
            <a:endParaRPr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</a:pP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Kom je stipt op een van de vakjes van de waterbus (eendjes), dan bepaalt de volgende worp of je de waterbus mag nemen. Wanneer je 1 of 2 gooit, dan mag je de waterbus nemen, gooi je hoger dan 2, dan mag je de waterbus niet nemen. Je kan dan wachten of via een andere route voortgaan.</a:t>
            </a: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</a:pP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Brengt je worp je exact op de stip van P+R (park and ride), dan mag je de tram op als je volgende worp 3 of meer is. Ook hier kan je wachten op een volgende beurt of gewoon </a:t>
            </a:r>
            <a:r>
              <a:rPr lang="nl" dirty="0">
                <a:latin typeface="Roboto" pitchFamily="2" charset="0"/>
                <a:ea typeface="Roboto" pitchFamily="2" charset="0"/>
              </a:rPr>
              <a:t>voort</a:t>
            </a: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gaan op de andere route.</a:t>
            </a: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</a:pP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Je moet stipt op de eindbestemming aankomen om te winnen (zoals bij het spel </a:t>
            </a:r>
            <a:r>
              <a:rPr lang="nl" dirty="0">
                <a:latin typeface="Roboto" pitchFamily="2" charset="0"/>
                <a:ea typeface="Roboto" pitchFamily="2" charset="0"/>
              </a:rPr>
              <a:t>‘</a:t>
            </a: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Mens erger je niet</a:t>
            </a:r>
            <a:r>
              <a:rPr lang="nl" dirty="0">
                <a:latin typeface="Roboto" pitchFamily="2" charset="0"/>
                <a:ea typeface="Roboto" pitchFamily="2" charset="0"/>
              </a:rPr>
              <a:t>’</a:t>
            </a: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).</a:t>
            </a: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</a:pP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Wanneer de tijd om is en het spel is nog niet uitgespeeld, dan </a:t>
            </a:r>
            <a:r>
              <a:rPr lang="nl" dirty="0">
                <a:latin typeface="Roboto" pitchFamily="2" charset="0"/>
                <a:ea typeface="Roboto" pitchFamily="2" charset="0"/>
              </a:rPr>
              <a:t>heeft</a:t>
            </a: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 de speler die het dichtst bij de eindbestemming geraakt gewonnen.</a:t>
            </a: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Shape 5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4" name="Shape 5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nl" sz="11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Dit is een optie als er nog tijd is</a:t>
            </a: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Aangepaste indeling" preserve="1" userDrawn="1">
  <p:cSld name="6_Aangepaste indeling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D8B6CE8-2106-41FD-8B44-BA3236875E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9757" y="934898"/>
            <a:ext cx="1194243" cy="272237"/>
          </a:xfrm>
          <a:prstGeom prst="rect">
            <a:avLst/>
          </a:prstGeom>
        </p:spPr>
      </p:pic>
      <p:sp>
        <p:nvSpPr>
          <p:cNvPr id="11" name="Shape 11"/>
          <p:cNvSpPr txBox="1">
            <a:spLocks noGrp="1"/>
          </p:cNvSpPr>
          <p:nvPr>
            <p:ph type="body" idx="1" hasCustomPrompt="1"/>
          </p:nvPr>
        </p:nvSpPr>
        <p:spPr>
          <a:xfrm>
            <a:off x="520119" y="1673014"/>
            <a:ext cx="5074653" cy="978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/>
          <a:lstStyle>
            <a:lvl1pPr marL="342900" marR="0" lvl="0" indent="-171450" algn="l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4800" b="0" i="0" u="none" strike="noStrike" cap="none">
                <a:solidFill>
                  <a:srgbClr val="AED136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  <a:sym typeface="Calibri"/>
              </a:defRPr>
            </a:lvl1pPr>
            <a:lvl2pPr marL="685800" marR="0" lvl="1" indent="-171450" algn="l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8700" marR="0" lvl="2" indent="-171450" algn="l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171450" algn="l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14500" marR="0" lvl="4" indent="-171450" algn="l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7400" marR="0" lvl="5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nl-BE" dirty="0"/>
              <a:t>Titel event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F5AE5BD-B208-477D-A2E1-0EB14D2728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070" y="2929536"/>
            <a:ext cx="6635931" cy="2213964"/>
          </a:xfrm>
          <a:prstGeom prst="rect">
            <a:avLst/>
          </a:prstGeom>
        </p:spPr>
      </p:pic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53E28F21-50C7-4C37-8F00-1AE0181D538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20120" y="2793122"/>
            <a:ext cx="4519278" cy="55345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>
                <a:latin typeface="Roboto" panose="020B0604020202020204" charset="0"/>
                <a:ea typeface="Roboto" panose="020B060402020202020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 dirty="0"/>
              <a:t>Datum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AD2352CD-5B2A-4D3D-A217-23F9BCE32D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3919" y="-96251"/>
            <a:ext cx="1290081" cy="109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417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ekst 11"/>
          <p:cNvSpPr>
            <a:spLocks noGrp="1"/>
          </p:cNvSpPr>
          <p:nvPr>
            <p:ph type="body" sz="quarter" idx="10" hasCustomPrompt="1"/>
          </p:nvPr>
        </p:nvSpPr>
        <p:spPr>
          <a:xfrm>
            <a:off x="875720" y="169334"/>
            <a:ext cx="2395800" cy="575242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 marL="0" indent="0" algn="l">
              <a:buNone/>
              <a:defRPr sz="3200">
                <a:solidFill>
                  <a:srgbClr val="AED136"/>
                </a:solidFill>
                <a:latin typeface="Roboto" panose="020B0604020202020204"/>
                <a:ea typeface="Roboto" pitchFamily="2" charset="0"/>
              </a:defRPr>
            </a:lvl1pPr>
            <a:lvl2pPr marL="342900" indent="0">
              <a:buNone/>
              <a:defRPr sz="2100">
                <a:solidFill>
                  <a:schemeClr val="bg1"/>
                </a:solidFill>
              </a:defRPr>
            </a:lvl2pPr>
            <a:lvl3pPr marL="685800" indent="0">
              <a:buNone/>
              <a:defRPr sz="2100">
                <a:solidFill>
                  <a:schemeClr val="bg1"/>
                </a:solidFill>
              </a:defRPr>
            </a:lvl3pPr>
            <a:lvl4pPr marL="1028700" indent="0">
              <a:buNone/>
              <a:defRPr sz="2100">
                <a:solidFill>
                  <a:schemeClr val="bg1"/>
                </a:solidFill>
              </a:defRPr>
            </a:lvl4pPr>
            <a:lvl5pPr marL="1371600" indent="0">
              <a:buNone/>
              <a:defRPr sz="21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voorbeeld</a:t>
            </a:r>
          </a:p>
        </p:txBody>
      </p:sp>
      <p:sp>
        <p:nvSpPr>
          <p:cNvPr id="4" name="Shape 10">
            <a:extLst>
              <a:ext uri="{FF2B5EF4-FFF2-40B4-BE49-F238E27FC236}">
                <a16:creationId xmlns:a16="http://schemas.microsoft.com/office/drawing/2014/main" id="{FDCB4736-B6EA-42E5-BA64-28F339C1024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11700" y="1007667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Roboto" pitchFamily="2" charset="0"/>
                <a:ea typeface="Roboto" pitchFamily="2" charset="0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5" name="Shape 11">
            <a:extLst>
              <a:ext uri="{FF2B5EF4-FFF2-40B4-BE49-F238E27FC236}">
                <a16:creationId xmlns:a16="http://schemas.microsoft.com/office/drawing/2014/main" id="{3C2B3FE0-F07E-4952-9252-4B9943085D7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11700" y="317956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Roboto" pitchFamily="2" charset="0"/>
                <a:ea typeface="Roboto" pitchFamily="2" charset="0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9488EF3-1935-4807-9920-EA1D75554F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3919" y="-96251"/>
            <a:ext cx="1290081" cy="109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140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927946" y="445025"/>
            <a:ext cx="790435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AED136"/>
                </a:solidFill>
                <a:latin typeface="Roboto" pitchFamily="2" charset="0"/>
                <a:ea typeface="Roboto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927946" y="1152475"/>
            <a:ext cx="7904354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Roboto" pitchFamily="2" charset="0"/>
                <a:ea typeface="Roboto" pitchFamily="2" charset="0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AECE449-27BC-4625-803D-D2B9CC37D9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3919" y="-96251"/>
            <a:ext cx="1290081" cy="10908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8349AF-A8A6-4D42-9E31-E55F9684E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759" y="160544"/>
            <a:ext cx="2168737" cy="957055"/>
          </a:xfrm>
        </p:spPr>
        <p:txBody>
          <a:bodyPr/>
          <a:lstStyle>
            <a:lvl1pPr>
              <a:defRPr>
                <a:solidFill>
                  <a:srgbClr val="AED13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BBB047-28B4-4DF4-B89C-21C3C286BF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32138" y="1800"/>
            <a:ext cx="6011862" cy="5141700"/>
          </a:xfrm>
        </p:spPr>
        <p:txBody>
          <a:bodyPr/>
          <a:lstStyle>
            <a:lvl1pPr>
              <a:defRPr>
                <a:latin typeface="Roboto" pitchFamily="2" charset="0"/>
                <a:ea typeface="Roboto" pitchFamily="2" charset="0"/>
              </a:defRPr>
            </a:lvl1pPr>
            <a:lvl2pPr>
              <a:defRPr>
                <a:latin typeface="Roboto" pitchFamily="2" charset="0"/>
                <a:ea typeface="Roboto" pitchFamily="2" charset="0"/>
              </a:defRPr>
            </a:lvl2pPr>
            <a:lvl3pPr>
              <a:defRPr>
                <a:latin typeface="Roboto" pitchFamily="2" charset="0"/>
                <a:ea typeface="Roboto" pitchFamily="2" charset="0"/>
              </a:defRPr>
            </a:lvl3pPr>
            <a:lvl4pPr>
              <a:defRPr>
                <a:latin typeface="Roboto" pitchFamily="2" charset="0"/>
                <a:ea typeface="Roboto" pitchFamily="2" charset="0"/>
              </a:defRPr>
            </a:lvl4pPr>
            <a:lvl5pPr>
              <a:defRPr>
                <a:latin typeface="Roboto" pitchFamily="2" charset="0"/>
                <a:ea typeface="Roboto" pitchFamily="2" charset="0"/>
              </a:defRPr>
            </a:lvl5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FFC54EB-B964-4208-9011-994B957E96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838" y="-96251"/>
            <a:ext cx="1290081" cy="109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410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3787" userDrawn="1">
          <p15:clr>
            <a:srgbClr val="FBAE40"/>
          </p15:clr>
        </p15:guide>
        <p15:guide id="3" pos="1973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0" r:id="rId2"/>
    <p:sldLayoutId id="2147483649" r:id="rId3"/>
    <p:sldLayoutId id="2147483667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Roboto" pitchFamily="2" charset="0"/>
          <a:ea typeface="Roboto" pitchFamily="2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Roboto" pitchFamily="2" charset="0"/>
          <a:ea typeface="Roboto" pitchFamily="2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a9tmL8uukaU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4" Type="http://schemas.openxmlformats.org/officeDocument/2006/relationships/hyperlink" Target="http://www.youtube.com/watch?v=a9tmL8uukaU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A2F43E7F-A527-4EA5-8C03-8E26CA500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0825" y="1166813"/>
            <a:ext cx="8893175" cy="1404937"/>
          </a:xfrm>
        </p:spPr>
        <p:txBody>
          <a:bodyPr/>
          <a:lstStyle/>
          <a:p>
            <a:r>
              <a:rPr lang="nl-BE" dirty="0"/>
              <a:t>Speel mee met Ringland.be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E795CEE5-376B-4AE4-B672-8D71016BF5ED}"/>
              </a:ext>
            </a:extLst>
          </p:cNvPr>
          <p:cNvSpPr/>
          <p:nvPr/>
        </p:nvSpPr>
        <p:spPr>
          <a:xfrm>
            <a:off x="7927450" y="79513"/>
            <a:ext cx="1176433" cy="1087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8" name="Shape 138"/>
          <p:cNvSpPr txBox="1">
            <a:spLocks noGrp="1"/>
          </p:cNvSpPr>
          <p:nvPr>
            <p:ph type="sldNum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 sz="1000" b="0" i="0" u="none" strike="noStrike" cap="none">
                <a:solidFill>
                  <a:schemeClr val="dk2"/>
                </a:solidFill>
                <a:latin typeface="Roboto" pitchFamily="2" charset="0"/>
                <a:ea typeface="Roboto" pitchFamily="2" charset="0"/>
                <a:sym typeface="Arial"/>
              </a:rPr>
              <a:t>10</a:t>
            </a:fld>
            <a:endParaRPr sz="1000" b="0" i="0" u="none" strike="noStrike" cap="none" dirty="0">
              <a:solidFill>
                <a:schemeClr val="dk2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pic>
        <p:nvPicPr>
          <p:cNvPr id="139" name="Shape 13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3735" y="436970"/>
            <a:ext cx="3127422" cy="2012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0" name="Shape 14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96"/>
          <a:stretch/>
        </p:blipFill>
        <p:spPr>
          <a:xfrm>
            <a:off x="5893735" y="2581354"/>
            <a:ext cx="3127422" cy="2391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1" name="Shape 14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8717" y="2581354"/>
            <a:ext cx="3063834" cy="2391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2" name="Shape 142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8717" y="436970"/>
            <a:ext cx="3063834" cy="2012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Shape 86">
            <a:extLst>
              <a:ext uri="{FF2B5EF4-FFF2-40B4-BE49-F238E27FC236}">
                <a16:creationId xmlns:a16="http://schemas.microsoft.com/office/drawing/2014/main" id="{53217193-2645-4116-9A96-31FD496E1AD7}"/>
              </a:ext>
            </a:extLst>
          </p:cNvPr>
          <p:cNvSpPr txBox="1">
            <a:spLocks/>
          </p:cNvSpPr>
          <p:nvPr/>
        </p:nvSpPr>
        <p:spPr>
          <a:xfrm>
            <a:off x="250825" y="436970"/>
            <a:ext cx="2710800" cy="736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Roboto" pitchFamily="2" charset="0"/>
                <a:ea typeface="Roboto" pitchFamily="2" charset="0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600"/>
              </a:spcAft>
              <a:buFont typeface="Arial"/>
              <a:buNone/>
            </a:pPr>
            <a:r>
              <a:rPr lang="nl-BE" sz="3200" dirty="0">
                <a:solidFill>
                  <a:srgbClr val="5BB1D4"/>
                </a:solidFill>
              </a:rPr>
              <a:t>Andere?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250825" y="270858"/>
            <a:ext cx="783838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nl" sz="3200" b="0" i="0" u="none" strike="noStrike" cap="none" dirty="0">
                <a:sym typeface="Arial"/>
              </a:rPr>
              <a:t>2. Mobiliteit </a:t>
            </a:r>
            <a:endParaRPr sz="3200" b="0" i="0" u="none" strike="noStrike" cap="none" dirty="0">
              <a:sym typeface="Arial"/>
            </a:endParaRPr>
          </a:p>
        </p:txBody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250825" y="744237"/>
            <a:ext cx="8520600" cy="411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nl" sz="2000" b="0" i="0" u="none" strike="noStrike" cap="none" dirty="0">
                <a:solidFill>
                  <a:schemeClr val="dk1"/>
                </a:solidFill>
                <a:sym typeface="Arial"/>
              </a:rPr>
              <a:t>Hoeveel jongeren </a:t>
            </a:r>
            <a:r>
              <a:rPr lang="nl" sz="2000" dirty="0">
                <a:solidFill>
                  <a:schemeClr val="dk1"/>
                </a:solidFill>
              </a:rPr>
              <a:t>gaan</a:t>
            </a:r>
            <a:r>
              <a:rPr lang="nl" sz="2000" b="0" i="0" u="none" strike="noStrike" cap="none" dirty="0">
                <a:solidFill>
                  <a:schemeClr val="dk1"/>
                </a:solidFill>
                <a:sym typeface="Arial"/>
              </a:rPr>
              <a:t> dagelijks naar school in de provincie Antwerpen?</a:t>
            </a:r>
            <a:r>
              <a:rPr lang="nl" sz="2000" b="0" i="0" u="none" strike="noStrike" cap="none" dirty="0">
                <a:solidFill>
                  <a:schemeClr val="dk2"/>
                </a:solidFill>
                <a:sym typeface="Arial"/>
              </a:rPr>
              <a:t> </a:t>
            </a:r>
            <a:endParaRPr sz="1600" b="0" i="0" u="none" strike="noStrike" cap="none" dirty="0">
              <a:solidFill>
                <a:srgbClr val="FF0000"/>
              </a:solidFill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Arial"/>
              <a:buNone/>
            </a:pPr>
            <a:endParaRPr sz="2000" b="0" i="0" u="none" strike="noStrike" cap="none" dirty="0">
              <a:solidFill>
                <a:schemeClr val="dk2"/>
              </a:solidFill>
              <a:sym typeface="Arial"/>
            </a:endParaRPr>
          </a:p>
        </p:txBody>
      </p:sp>
      <p:sp>
        <p:nvSpPr>
          <p:cNvPr id="150" name="Shape 150"/>
          <p:cNvSpPr txBox="1">
            <a:spLocks noGrp="1"/>
          </p:cNvSpPr>
          <p:nvPr>
            <p:ph type="sldNum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 sz="1000" b="0" i="0" u="none" strike="noStrike" cap="none">
                <a:solidFill>
                  <a:schemeClr val="dk2"/>
                </a:solidFill>
                <a:latin typeface="Roboto" pitchFamily="2" charset="0"/>
                <a:ea typeface="Roboto" pitchFamily="2" charset="0"/>
                <a:sym typeface="Arial"/>
              </a:rPr>
              <a:t>11</a:t>
            </a:fld>
            <a:endParaRPr sz="1000" b="0" i="0" u="none" strike="noStrike" cap="none" dirty="0">
              <a:solidFill>
                <a:schemeClr val="dk2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pic>
        <p:nvPicPr>
          <p:cNvPr id="152" name="Shape 15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7984" y="1419622"/>
            <a:ext cx="4248472" cy="348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Shape 15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1419622"/>
            <a:ext cx="4131280" cy="348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sldNum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 sz="1000" b="0" i="0" u="none" strike="noStrike" cap="none">
                <a:solidFill>
                  <a:schemeClr val="dk2"/>
                </a:solidFill>
                <a:latin typeface="Roboto" pitchFamily="2" charset="0"/>
                <a:ea typeface="Roboto" pitchFamily="2" charset="0"/>
                <a:sym typeface="Arial"/>
              </a:rPr>
              <a:t>12</a:t>
            </a:fld>
            <a:endParaRPr sz="1000" b="0" i="0" u="none" strike="noStrike" cap="none" dirty="0">
              <a:solidFill>
                <a:schemeClr val="dk2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sp>
        <p:nvSpPr>
          <p:cNvPr id="161" name="Shape 161"/>
          <p:cNvSpPr txBox="1"/>
          <p:nvPr/>
        </p:nvSpPr>
        <p:spPr>
          <a:xfrm>
            <a:off x="250825" y="1355842"/>
            <a:ext cx="8520600" cy="350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4800" b="0" i="0" u="none" strike="noStrike" cap="none" dirty="0">
                <a:solidFill>
                  <a:schemeClr val="dk1"/>
                </a:solidFill>
                <a:latin typeface="Roboto" pitchFamily="2" charset="0"/>
                <a:ea typeface="Roboto" pitchFamily="2" charset="0"/>
                <a:sym typeface="Arial"/>
              </a:rPr>
              <a:t>		</a:t>
            </a:r>
            <a:r>
              <a:rPr lang="nl" sz="6000" b="0" i="0" u="none" strike="noStrike" cap="none" dirty="0">
                <a:solidFill>
                  <a:schemeClr val="dk1"/>
                </a:solidFill>
                <a:latin typeface="Roboto" pitchFamily="2" charset="0"/>
                <a:ea typeface="Roboto" pitchFamily="2" charset="0"/>
                <a:sym typeface="Arial"/>
              </a:rPr>
              <a:t>350.000</a:t>
            </a:r>
            <a:endParaRPr sz="1800" b="0" i="0" u="none" strike="noStrike" cap="none" dirty="0">
              <a:solidFill>
                <a:schemeClr val="dk1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nl" sz="2400" b="0" i="0" u="none" strike="noStrike" cap="none" dirty="0">
                <a:solidFill>
                  <a:schemeClr val="dk1"/>
                </a:solidFill>
                <a:latin typeface="Roboto" pitchFamily="2" charset="0"/>
                <a:ea typeface="Roboto" pitchFamily="2" charset="0"/>
                <a:sym typeface="Arial"/>
              </a:rPr>
              <a:t>77.184 kleuters</a:t>
            </a:r>
            <a:endParaRPr sz="2400" dirty="0">
              <a:latin typeface="Roboto" pitchFamily="2" charset="0"/>
              <a:ea typeface="Roboto" pitchFamily="2" charset="0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nl" sz="2400" b="0" i="0" u="none" strike="noStrike" cap="none" dirty="0">
                <a:solidFill>
                  <a:schemeClr val="dk1"/>
                </a:solidFill>
                <a:latin typeface="Roboto" pitchFamily="2" charset="0"/>
                <a:ea typeface="Roboto" pitchFamily="2" charset="0"/>
                <a:sym typeface="Arial"/>
              </a:rPr>
              <a:t>128.908 </a:t>
            </a:r>
            <a:r>
              <a:rPr lang="nl" sz="2400" dirty="0">
                <a:solidFill>
                  <a:schemeClr val="dk1"/>
                </a:solidFill>
                <a:latin typeface="Roboto" pitchFamily="2" charset="0"/>
                <a:ea typeface="Roboto" pitchFamily="2" charset="0"/>
              </a:rPr>
              <a:t>scholieren</a:t>
            </a:r>
            <a:r>
              <a:rPr lang="nl" sz="2400" b="0" i="0" u="none" strike="noStrike" cap="none" dirty="0">
                <a:solidFill>
                  <a:schemeClr val="dk1"/>
                </a:solidFill>
                <a:latin typeface="Roboto" pitchFamily="2" charset="0"/>
                <a:ea typeface="Roboto" pitchFamily="2" charset="0"/>
                <a:sym typeface="Arial"/>
              </a:rPr>
              <a:t> lagere school</a:t>
            </a:r>
            <a:endParaRPr sz="2400" dirty="0">
              <a:latin typeface="Roboto" pitchFamily="2" charset="0"/>
              <a:ea typeface="Roboto" pitchFamily="2" charset="0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nl" sz="2400" b="0" i="0" u="none" strike="noStrike" cap="none" dirty="0">
                <a:solidFill>
                  <a:schemeClr val="dk1"/>
                </a:solidFill>
                <a:latin typeface="Roboto" pitchFamily="2" charset="0"/>
                <a:ea typeface="Roboto" pitchFamily="2" charset="0"/>
                <a:sym typeface="Arial"/>
              </a:rPr>
              <a:t>122.500 </a:t>
            </a:r>
            <a:r>
              <a:rPr lang="nl" sz="2400" dirty="0">
                <a:solidFill>
                  <a:schemeClr val="dk1"/>
                </a:solidFill>
                <a:latin typeface="Roboto" pitchFamily="2" charset="0"/>
                <a:ea typeface="Roboto" pitchFamily="2" charset="0"/>
              </a:rPr>
              <a:t>leerlingen</a:t>
            </a:r>
            <a:r>
              <a:rPr lang="nl" sz="2400" b="0" i="0" u="none" strike="noStrike" cap="none" dirty="0">
                <a:solidFill>
                  <a:schemeClr val="dk1"/>
                </a:solidFill>
                <a:latin typeface="Roboto" pitchFamily="2" charset="0"/>
                <a:ea typeface="Roboto" pitchFamily="2" charset="0"/>
                <a:sym typeface="Arial"/>
              </a:rPr>
              <a:t> middelbare school</a:t>
            </a:r>
            <a:endParaRPr sz="2400" dirty="0">
              <a:latin typeface="Roboto" pitchFamily="2" charset="0"/>
              <a:ea typeface="Roboto" pitchFamily="2" charset="0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dk1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nl" sz="3200" b="0" i="0" u="none" strike="noStrike" cap="none" dirty="0">
                <a:solidFill>
                  <a:schemeClr val="dk1"/>
                </a:solidFill>
                <a:latin typeface="Roboto" pitchFamily="2" charset="0"/>
                <a:ea typeface="Roboto" pitchFamily="2" charset="0"/>
                <a:sym typeface="Arial"/>
              </a:rPr>
              <a:t>100.000</a:t>
            </a:r>
            <a:r>
              <a:rPr lang="nl" sz="1800" b="0" i="0" u="none" strike="noStrike" cap="none" dirty="0">
                <a:solidFill>
                  <a:schemeClr val="dk1"/>
                </a:solidFill>
                <a:latin typeface="Roboto" pitchFamily="2" charset="0"/>
                <a:ea typeface="Roboto" pitchFamily="2" charset="0"/>
                <a:sym typeface="Arial"/>
              </a:rPr>
              <a:t> </a:t>
            </a:r>
            <a:r>
              <a:rPr lang="nl-BE" sz="2400" b="0" i="0" u="none" strike="noStrike" cap="none" dirty="0">
                <a:solidFill>
                  <a:schemeClr val="dk1"/>
                </a:solidFill>
                <a:latin typeface="Roboto" pitchFamily="2" charset="0"/>
                <a:ea typeface="Roboto" pitchFamily="2" charset="0"/>
                <a:sym typeface="Arial"/>
              </a:rPr>
              <a:t>jongeren </a:t>
            </a:r>
            <a:r>
              <a:rPr lang="nl" sz="2400" b="0" i="0" u="none" strike="noStrike" cap="none" dirty="0">
                <a:solidFill>
                  <a:schemeClr val="dk1"/>
                </a:solidFill>
                <a:latin typeface="Roboto" pitchFamily="2" charset="0"/>
                <a:ea typeface="Roboto" pitchFamily="2" charset="0"/>
                <a:sym typeface="Arial"/>
              </a:rPr>
              <a:t>gaan in de stad Antwerpen naar school</a:t>
            </a:r>
            <a:endParaRPr sz="2400" b="0" i="0" u="none" strike="noStrike" cap="none" dirty="0">
              <a:solidFill>
                <a:schemeClr val="dk1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sp>
        <p:nvSpPr>
          <p:cNvPr id="8" name="Shape 149">
            <a:extLst>
              <a:ext uri="{FF2B5EF4-FFF2-40B4-BE49-F238E27FC236}">
                <a16:creationId xmlns:a16="http://schemas.microsoft.com/office/drawing/2014/main" id="{81C806C3-B005-457D-A193-98629B6AFAC5}"/>
              </a:ext>
            </a:extLst>
          </p:cNvPr>
          <p:cNvSpPr txBox="1">
            <a:spLocks/>
          </p:cNvSpPr>
          <p:nvPr/>
        </p:nvSpPr>
        <p:spPr>
          <a:xfrm>
            <a:off x="250825" y="755650"/>
            <a:ext cx="8520600" cy="411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Roboto" pitchFamily="2" charset="0"/>
                <a:ea typeface="Roboto" pitchFamily="2" charset="0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nl-BE" sz="2000" dirty="0">
                <a:solidFill>
                  <a:schemeClr val="dk1"/>
                </a:solidFill>
              </a:rPr>
              <a:t>Hoeveel jongeren gaan dagelijks naar school in de provincie Antwerpen?</a:t>
            </a:r>
            <a:r>
              <a:rPr lang="nl-BE" sz="2000" dirty="0"/>
              <a:t> </a:t>
            </a:r>
            <a:endParaRPr lang="nl-BE" sz="1600" dirty="0">
              <a:solidFill>
                <a:srgbClr val="FF0000"/>
              </a:solidFill>
            </a:endParaRPr>
          </a:p>
          <a:p>
            <a:pPr marL="0" indent="0">
              <a:spcBef>
                <a:spcPts val="1600"/>
              </a:spcBef>
              <a:spcAft>
                <a:spcPts val="1600"/>
              </a:spcAft>
              <a:buFont typeface="Arial"/>
              <a:buNone/>
            </a:pPr>
            <a:endParaRPr lang="nl-BE" sz="2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sldNum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nl-BE" sz="1000" dirty="0">
                <a:solidFill>
                  <a:schemeClr val="dk2"/>
                </a:solidFill>
                <a:latin typeface="Roboto" pitchFamily="2" charset="0"/>
                <a:ea typeface="Roboto" pitchFamily="2" charset="0"/>
              </a:rPr>
              <a:t>13</a:t>
            </a:r>
            <a:endParaRPr sz="1000" b="0" i="0" u="none" strike="noStrike" cap="none" dirty="0">
              <a:solidFill>
                <a:schemeClr val="dk2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pic>
        <p:nvPicPr>
          <p:cNvPr id="176" name="Shape 1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9370" y="1273740"/>
            <a:ext cx="4142630" cy="3783077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Shape 177"/>
          <p:cNvSpPr txBox="1"/>
          <p:nvPr/>
        </p:nvSpPr>
        <p:spPr>
          <a:xfrm>
            <a:off x="250825" y="756413"/>
            <a:ext cx="6146359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15000"/>
              </a:lnSpc>
              <a:buClr>
                <a:schemeClr val="dk2"/>
              </a:buClr>
              <a:buSzPts val="1800"/>
              <a:buNone/>
              <a:defRPr sz="2000">
                <a:solidFill>
                  <a:schemeClr val="dk1"/>
                </a:solidFill>
                <a:latin typeface="Roboto" pitchFamily="2" charset="0"/>
                <a:ea typeface="Roboto" pitchFamily="2" charset="0"/>
              </a:defRPr>
            </a:lvl1pPr>
            <a:lvl2pPr marL="9144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r>
              <a:rPr lang="nl" dirty="0"/>
              <a:t>Hoeveel scholen zijn er in de provincie Antwerpen?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01676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sldNum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 sz="1000" b="0" i="0" u="none" strike="noStrike" cap="none">
                <a:solidFill>
                  <a:schemeClr val="dk2"/>
                </a:solidFill>
                <a:latin typeface="Roboto" pitchFamily="2" charset="0"/>
                <a:ea typeface="Roboto" pitchFamily="2" charset="0"/>
                <a:sym typeface="Arial"/>
              </a:rPr>
              <a:t>14</a:t>
            </a:fld>
            <a:endParaRPr sz="1000" b="0" i="0" u="none" strike="noStrike" cap="none" dirty="0">
              <a:solidFill>
                <a:schemeClr val="dk2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sp>
        <p:nvSpPr>
          <p:cNvPr id="178" name="Shape 178"/>
          <p:cNvSpPr txBox="1"/>
          <p:nvPr/>
        </p:nvSpPr>
        <p:spPr>
          <a:xfrm>
            <a:off x="5297612" y="1166813"/>
            <a:ext cx="3342000" cy="3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" sz="1800" b="0" i="0" u="none" strike="noStrike" cap="none" dirty="0">
                <a:solidFill>
                  <a:schemeClr val="dk1"/>
                </a:solidFill>
                <a:latin typeface="Roboto" pitchFamily="2" charset="0"/>
                <a:ea typeface="Roboto" pitchFamily="2" charset="0"/>
                <a:sym typeface="Arial"/>
              </a:rPr>
              <a:t>Bijna   </a:t>
            </a:r>
            <a:r>
              <a:rPr lang="nl" sz="6000" b="0" i="0" u="none" strike="noStrike" cap="none" dirty="0">
                <a:solidFill>
                  <a:schemeClr val="dk1"/>
                </a:solidFill>
                <a:latin typeface="Roboto" pitchFamily="2" charset="0"/>
                <a:ea typeface="Roboto" pitchFamily="2" charset="0"/>
                <a:sym typeface="Arial"/>
              </a:rPr>
              <a:t>1.000</a:t>
            </a:r>
            <a:r>
              <a:rPr lang="nl" sz="1800" b="0" i="0" u="none" strike="noStrike" cap="none" dirty="0">
                <a:solidFill>
                  <a:schemeClr val="dk1"/>
                </a:solidFill>
                <a:latin typeface="Roboto" pitchFamily="2" charset="0"/>
                <a:ea typeface="Roboto" pitchFamily="2" charset="0"/>
                <a:sym typeface="Arial"/>
              </a:rPr>
              <a:t> </a:t>
            </a:r>
            <a:endParaRPr sz="1800" b="0" i="0" u="none" strike="noStrike" cap="none" dirty="0">
              <a:solidFill>
                <a:schemeClr val="dk1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nl" sz="1800" b="0" i="0" u="none" strike="noStrike" cap="none" dirty="0">
                <a:solidFill>
                  <a:schemeClr val="dk1"/>
                </a:solidFill>
                <a:latin typeface="Roboto" pitchFamily="2" charset="0"/>
                <a:ea typeface="Roboto" pitchFamily="2" charset="0"/>
                <a:sym typeface="Arial"/>
              </a:rPr>
              <a:t>680 kleuter- en </a:t>
            </a:r>
            <a:br>
              <a:rPr lang="nl" sz="1800" b="0" i="0" u="none" strike="noStrike" cap="none" dirty="0">
                <a:solidFill>
                  <a:schemeClr val="dk1"/>
                </a:solidFill>
                <a:latin typeface="Roboto" pitchFamily="2" charset="0"/>
                <a:ea typeface="Roboto" pitchFamily="2" charset="0"/>
                <a:sym typeface="Arial"/>
              </a:rPr>
            </a:br>
            <a:r>
              <a:rPr lang="nl" sz="1800" b="0" i="0" u="none" strike="noStrike" cap="none" dirty="0">
                <a:solidFill>
                  <a:schemeClr val="dk1"/>
                </a:solidFill>
                <a:latin typeface="Roboto" pitchFamily="2" charset="0"/>
                <a:ea typeface="Roboto" pitchFamily="2" charset="0"/>
                <a:sym typeface="Arial"/>
              </a:rPr>
              <a:t>lagere scholen</a:t>
            </a:r>
            <a:endParaRPr sz="1800" b="0" i="0" u="none" strike="noStrike" cap="none" dirty="0">
              <a:solidFill>
                <a:schemeClr val="dk1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nl" sz="1800" b="0" i="0" u="none" strike="noStrike" cap="none" dirty="0">
                <a:solidFill>
                  <a:schemeClr val="dk1"/>
                </a:solidFill>
                <a:latin typeface="Roboto" pitchFamily="2" charset="0"/>
                <a:ea typeface="Roboto" pitchFamily="2" charset="0"/>
                <a:sym typeface="Arial"/>
              </a:rPr>
              <a:t>289 middelbare scholen</a:t>
            </a:r>
            <a:endParaRPr sz="14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pic>
        <p:nvPicPr>
          <p:cNvPr id="7" name="Shape 176">
            <a:extLst>
              <a:ext uri="{FF2B5EF4-FFF2-40B4-BE49-F238E27FC236}">
                <a16:creationId xmlns:a16="http://schemas.microsoft.com/office/drawing/2014/main" id="{3F92CF3D-1C1E-46EA-AB70-C4DB492B268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9370" y="1273740"/>
            <a:ext cx="4142630" cy="378307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177">
            <a:extLst>
              <a:ext uri="{FF2B5EF4-FFF2-40B4-BE49-F238E27FC236}">
                <a16:creationId xmlns:a16="http://schemas.microsoft.com/office/drawing/2014/main" id="{02364363-BBD4-48AF-A9C2-BFF9B4943C0C}"/>
              </a:ext>
            </a:extLst>
          </p:cNvPr>
          <p:cNvSpPr txBox="1"/>
          <p:nvPr/>
        </p:nvSpPr>
        <p:spPr>
          <a:xfrm>
            <a:off x="250825" y="756413"/>
            <a:ext cx="6146359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15000"/>
              </a:lnSpc>
              <a:buClr>
                <a:schemeClr val="dk2"/>
              </a:buClr>
              <a:buSzPts val="1800"/>
              <a:buNone/>
              <a:defRPr sz="2000">
                <a:solidFill>
                  <a:schemeClr val="dk1"/>
                </a:solidFill>
                <a:latin typeface="Roboto" pitchFamily="2" charset="0"/>
                <a:ea typeface="Roboto" pitchFamily="2" charset="0"/>
              </a:defRPr>
            </a:lvl1pPr>
            <a:lvl2pPr marL="9144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r>
              <a:rPr lang="nl" dirty="0"/>
              <a:t>Hoeveel scholen zijn er in de provincie Antwerpen?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sldNum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 sz="1000" b="0" i="0" u="none" strike="noStrike" cap="none">
                <a:solidFill>
                  <a:schemeClr val="dk2"/>
                </a:solidFill>
                <a:latin typeface="Roboto" pitchFamily="2" charset="0"/>
                <a:ea typeface="Roboto" pitchFamily="2" charset="0"/>
                <a:sym typeface="Arial"/>
              </a:rPr>
              <a:t>15</a:t>
            </a:fld>
            <a:endParaRPr sz="1000" b="0" i="0" u="none" strike="noStrike" cap="none" dirty="0">
              <a:solidFill>
                <a:schemeClr val="dk2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sp>
        <p:nvSpPr>
          <p:cNvPr id="184" name="Shape 184"/>
          <p:cNvSpPr txBox="1"/>
          <p:nvPr/>
        </p:nvSpPr>
        <p:spPr>
          <a:xfrm>
            <a:off x="250825" y="282126"/>
            <a:ext cx="8166878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nl" sz="2800" b="0" i="0" u="none" strike="noStrike" cap="none" dirty="0">
                <a:solidFill>
                  <a:schemeClr val="dk1"/>
                </a:solidFill>
                <a:latin typeface="Roboto" pitchFamily="2" charset="0"/>
                <a:ea typeface="Roboto" pitchFamily="2" charset="0"/>
                <a:sym typeface="Arial"/>
              </a:rPr>
              <a:t>Probleem 1: </a:t>
            </a:r>
            <a:r>
              <a:rPr lang="nl-BE" sz="2800" b="0" i="0" u="none" strike="noStrike" cap="none" dirty="0">
                <a:solidFill>
                  <a:schemeClr val="dk1"/>
                </a:solidFill>
                <a:latin typeface="Roboto" pitchFamily="2" charset="0"/>
                <a:ea typeface="Roboto" pitchFamily="2" charset="0"/>
                <a:sym typeface="Arial"/>
              </a:rPr>
              <a:t>S</a:t>
            </a:r>
            <a:r>
              <a:rPr lang="nl" sz="2800" b="0" i="0" u="none" strike="noStrike" cap="none" dirty="0">
                <a:solidFill>
                  <a:schemeClr val="dk1"/>
                </a:solidFill>
                <a:latin typeface="Roboto" pitchFamily="2" charset="0"/>
                <a:ea typeface="Roboto" pitchFamily="2" charset="0"/>
                <a:sym typeface="Arial"/>
              </a:rPr>
              <a:t>pitsuur</a:t>
            </a:r>
            <a:endParaRPr sz="14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pic>
        <p:nvPicPr>
          <p:cNvPr id="186" name="Shape 1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9872" y="1137715"/>
            <a:ext cx="5512204" cy="3518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7" name="Shape 187"/>
          <p:cNvSpPr txBox="1"/>
          <p:nvPr/>
        </p:nvSpPr>
        <p:spPr>
          <a:xfrm>
            <a:off x="250825" y="773078"/>
            <a:ext cx="3043123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" sz="18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Wat betekent spitsuur?</a:t>
            </a:r>
            <a:endParaRPr sz="18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2"/>
              </a:solidFill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400" b="0" i="0" u="none" strike="noStrike" cap="none" dirty="0">
              <a:solidFill>
                <a:srgbClr val="FF0000"/>
              </a:solidFill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2"/>
              </a:solidFill>
              <a:sym typeface="Arial"/>
            </a:endParaRPr>
          </a:p>
        </p:txBody>
      </p:sp>
      <p:sp>
        <p:nvSpPr>
          <p:cNvPr id="193" name="Shape 193"/>
          <p:cNvSpPr txBox="1">
            <a:spLocks noGrp="1"/>
          </p:cNvSpPr>
          <p:nvPr>
            <p:ph type="sldNum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 sz="1000" b="0" i="0" u="none" strike="noStrike" cap="none">
                <a:solidFill>
                  <a:schemeClr val="dk2"/>
                </a:solidFill>
                <a:latin typeface="Roboto" pitchFamily="2" charset="0"/>
                <a:ea typeface="Roboto" pitchFamily="2" charset="0"/>
                <a:sym typeface="Arial"/>
              </a:rPr>
              <a:t>16</a:t>
            </a:fld>
            <a:endParaRPr sz="1000" b="0" i="0" u="none" strike="noStrike" cap="none" dirty="0">
              <a:solidFill>
                <a:schemeClr val="dk2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pic>
        <p:nvPicPr>
          <p:cNvPr id="195" name="Shape 19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2090" y="1152475"/>
            <a:ext cx="4851085" cy="3763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6" name="Shape 19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16" r="18002" b="754"/>
          <a:stretch/>
        </p:blipFill>
        <p:spPr>
          <a:xfrm rot="-5400000">
            <a:off x="169765" y="1244426"/>
            <a:ext cx="3763961" cy="3608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Shape 187">
            <a:extLst>
              <a:ext uri="{FF2B5EF4-FFF2-40B4-BE49-F238E27FC236}">
                <a16:creationId xmlns:a16="http://schemas.microsoft.com/office/drawing/2014/main" id="{AC4CC854-6CE9-451F-BCF1-C776C8F79C4C}"/>
              </a:ext>
            </a:extLst>
          </p:cNvPr>
          <p:cNvSpPr txBox="1"/>
          <p:nvPr/>
        </p:nvSpPr>
        <p:spPr>
          <a:xfrm>
            <a:off x="250825" y="773078"/>
            <a:ext cx="3043123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" sz="18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Wat betekent spitsuur?</a:t>
            </a:r>
            <a:endParaRPr sz="18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251520" y="756413"/>
            <a:ext cx="7889971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nl" sz="1800" b="0" i="0" u="none" strike="noStrike" cap="none" dirty="0">
                <a:solidFill>
                  <a:schemeClr val="dk1"/>
                </a:solidFill>
                <a:sym typeface="Arial"/>
              </a:rPr>
              <a:t>Wat betekent spitsuur?</a:t>
            </a:r>
            <a:endParaRPr sz="1400" b="0" i="0" u="none" strike="noStrike" cap="none" dirty="0">
              <a:solidFill>
                <a:srgbClr val="FF0000"/>
              </a:solidFill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2"/>
              </a:solidFill>
              <a:sym typeface="Arial"/>
            </a:endParaRPr>
          </a:p>
        </p:txBody>
      </p:sp>
      <p:sp>
        <p:nvSpPr>
          <p:cNvPr id="202" name="Shape 202"/>
          <p:cNvSpPr txBox="1">
            <a:spLocks noGrp="1"/>
          </p:cNvSpPr>
          <p:nvPr>
            <p:ph type="sldNum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 sz="1000" b="0" i="0" u="none" strike="noStrike" cap="none">
                <a:solidFill>
                  <a:schemeClr val="dk2"/>
                </a:solidFill>
                <a:latin typeface="Roboto" pitchFamily="2" charset="0"/>
                <a:ea typeface="Roboto" pitchFamily="2" charset="0"/>
                <a:sym typeface="Arial"/>
              </a:rPr>
              <a:t>17</a:t>
            </a:fld>
            <a:endParaRPr sz="1000" b="0" i="0" u="none" strike="noStrike" cap="none" dirty="0">
              <a:solidFill>
                <a:schemeClr val="dk2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251520" y="771550"/>
            <a:ext cx="8520600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sym typeface="Arial"/>
            </a:endParaRPr>
          </a:p>
          <a:p>
            <a:pPr marL="0" marR="0" lvl="0" indent="457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nl" sz="1800" b="0" i="0" u="none" strike="noStrike" cap="none" dirty="0">
                <a:solidFill>
                  <a:schemeClr val="dk1"/>
                </a:solidFill>
                <a:sym typeface="Arial"/>
              </a:rPr>
              <a:t>Het drukste moment van de dag waarop iedereen zich moet verplaatsen.</a:t>
            </a:r>
            <a:endParaRPr sz="1800" b="0" i="0" u="none" strike="noStrike" cap="none" dirty="0">
              <a:solidFill>
                <a:schemeClr val="dk1"/>
              </a:solidFill>
              <a:sym typeface="Arial"/>
            </a:endParaRPr>
          </a:p>
          <a:p>
            <a:pPr marL="0" marR="0" lvl="0" indent="457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nl" sz="1800" b="0" i="0" u="none" strike="noStrike" cap="none" dirty="0">
                <a:solidFill>
                  <a:schemeClr val="dk1"/>
                </a:solidFill>
                <a:sym typeface="Arial"/>
              </a:rPr>
              <a:t>7-9 uur 	Ochtend  (2 uur)</a:t>
            </a:r>
            <a:endParaRPr sz="1800" b="0" i="0" u="none" strike="noStrike" cap="none" dirty="0">
              <a:solidFill>
                <a:schemeClr val="dk1"/>
              </a:solidFill>
              <a:sym typeface="Arial"/>
            </a:endParaRPr>
          </a:p>
          <a:p>
            <a:pPr marL="0" marR="0" lvl="0" indent="457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nl" sz="1800" b="0" i="0" u="none" strike="noStrike" cap="none" dirty="0">
                <a:solidFill>
                  <a:schemeClr val="dk1"/>
                </a:solidFill>
                <a:sym typeface="Arial"/>
              </a:rPr>
              <a:t>15-18 uur 	Avond (3 uur)</a:t>
            </a:r>
            <a:endParaRPr sz="1800" b="0" i="0" u="none" strike="noStrike" cap="none" dirty="0">
              <a:solidFill>
                <a:schemeClr val="dk1"/>
              </a:solidFill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2"/>
              </a:solidFill>
              <a:sym typeface="Arial"/>
            </a:endParaRPr>
          </a:p>
        </p:txBody>
      </p:sp>
      <p:pic>
        <p:nvPicPr>
          <p:cNvPr id="205" name="Shape 2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75856" y="3147814"/>
            <a:ext cx="2726475" cy="1535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6" name="Shape 20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36" y="3147814"/>
            <a:ext cx="2726474" cy="15325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7" name="Shape 207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6176" y="3147814"/>
            <a:ext cx="2457749" cy="1541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250825" y="1160738"/>
            <a:ext cx="8520600" cy="1411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nl" sz="1800" b="0" i="0" u="none" strike="noStrike" cap="none" dirty="0">
                <a:solidFill>
                  <a:srgbClr val="000000"/>
                </a:solidFill>
                <a:sym typeface="Arial"/>
              </a:rPr>
              <a:t>350.000 </a:t>
            </a:r>
            <a:r>
              <a:rPr lang="nl" dirty="0">
                <a:solidFill>
                  <a:srgbClr val="000000"/>
                </a:solidFill>
              </a:rPr>
              <a:t>kinderen</a:t>
            </a:r>
            <a:r>
              <a:rPr lang="nl" sz="1800" b="0" i="0" u="none" strike="noStrike" cap="none" dirty="0">
                <a:solidFill>
                  <a:srgbClr val="000000"/>
                </a:solidFill>
                <a:sym typeface="Arial"/>
              </a:rPr>
              <a:t> moeten </a:t>
            </a:r>
            <a:r>
              <a:rPr lang="nl" dirty="0">
                <a:solidFill>
                  <a:srgbClr val="000000"/>
                </a:solidFill>
              </a:rPr>
              <a:t>op</a:t>
            </a:r>
            <a:r>
              <a:rPr lang="nl" sz="1800" b="0" i="0" u="none" strike="noStrike" cap="none" dirty="0">
                <a:solidFill>
                  <a:srgbClr val="000000"/>
                </a:solidFill>
                <a:sym typeface="Arial"/>
              </a:rPr>
              <a:t> school geraken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nl-BE" dirty="0">
                <a:solidFill>
                  <a:srgbClr val="000000"/>
                </a:solidFill>
              </a:rPr>
              <a:t>Ouders </a:t>
            </a:r>
            <a:r>
              <a:rPr lang="nl" sz="1800" b="0" i="0" u="none" strike="noStrike" cap="none" dirty="0">
                <a:solidFill>
                  <a:srgbClr val="000000"/>
                </a:solidFill>
                <a:sym typeface="Arial"/>
              </a:rPr>
              <a:t>gaan werken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nl" sz="1800" b="0" i="0" u="none" strike="noStrike" cap="none" dirty="0">
                <a:solidFill>
                  <a:srgbClr val="000000"/>
                </a:solidFill>
                <a:sym typeface="Arial"/>
              </a:rPr>
              <a:t>De drukte doet zich</a:t>
            </a:r>
            <a:r>
              <a:rPr lang="nl" dirty="0">
                <a:solidFill>
                  <a:srgbClr val="000000"/>
                </a:solidFill>
              </a:rPr>
              <a:t> vooral voor </a:t>
            </a:r>
            <a:r>
              <a:rPr lang="nl" sz="1800" b="0" i="0" u="none" strike="noStrike" cap="none" dirty="0">
                <a:solidFill>
                  <a:srgbClr val="000000"/>
                </a:solidFill>
                <a:sym typeface="Arial"/>
              </a:rPr>
              <a:t>in en rond de steden en de dorpskernen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214" name="Shape 214"/>
          <p:cNvSpPr txBox="1">
            <a:spLocks noGrp="1"/>
          </p:cNvSpPr>
          <p:nvPr>
            <p:ph type="sldNum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 sz="1000" b="0" i="0" u="none" strike="noStrike" cap="none">
                <a:solidFill>
                  <a:schemeClr val="dk2"/>
                </a:solidFill>
                <a:latin typeface="Roboto" pitchFamily="2" charset="0"/>
                <a:ea typeface="Roboto" pitchFamily="2" charset="0"/>
                <a:sym typeface="Arial"/>
              </a:rPr>
              <a:t>18</a:t>
            </a:fld>
            <a:endParaRPr sz="1000" b="0" i="0" u="none" strike="noStrike" cap="none" dirty="0">
              <a:solidFill>
                <a:schemeClr val="dk2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pic>
        <p:nvPicPr>
          <p:cNvPr id="215" name="Shape 21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888"/>
          <a:stretch/>
        </p:blipFill>
        <p:spPr>
          <a:xfrm>
            <a:off x="2003825" y="2834124"/>
            <a:ext cx="2551148" cy="156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Shape 21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9992" y="2834124"/>
            <a:ext cx="2304256" cy="1566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Shape 2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81950" y="2837727"/>
            <a:ext cx="2362050" cy="1565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Shape 218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37725"/>
            <a:ext cx="2418999" cy="156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AEDB4036-F4E8-4E49-8CC5-9AD6DA51EF3F}"/>
              </a:ext>
            </a:extLst>
          </p:cNvPr>
          <p:cNvSpPr/>
          <p:nvPr/>
        </p:nvSpPr>
        <p:spPr>
          <a:xfrm>
            <a:off x="250825" y="755931"/>
            <a:ext cx="1689886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800"/>
            </a:pPr>
            <a:r>
              <a:rPr lang="nl-BE" sz="1800" dirty="0">
                <a:latin typeface="Roboto" pitchFamily="2" charset="0"/>
                <a:ea typeface="Roboto" pitchFamily="2" charset="0"/>
              </a:rPr>
              <a:t>Hoe komt dat?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250825" y="756413"/>
            <a:ext cx="85206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nl-BE" sz="1800" b="0" i="0" u="none" strike="noStrike" cap="none" dirty="0">
                <a:solidFill>
                  <a:srgbClr val="000000"/>
                </a:solidFill>
                <a:sym typeface="Arial"/>
              </a:rPr>
              <a:t>H</a:t>
            </a:r>
            <a:r>
              <a:rPr lang="nl" sz="1800" b="0" i="0" u="none" strike="noStrike" cap="none" dirty="0">
                <a:solidFill>
                  <a:srgbClr val="000000"/>
                </a:solidFill>
                <a:sym typeface="Arial"/>
              </a:rPr>
              <a:t>oe </a:t>
            </a:r>
            <a:r>
              <a:rPr lang="nl" dirty="0">
                <a:solidFill>
                  <a:srgbClr val="000000"/>
                </a:solidFill>
              </a:rPr>
              <a:t>ontsta</a:t>
            </a:r>
            <a:r>
              <a:rPr lang="nl-BE" dirty="0">
                <a:solidFill>
                  <a:srgbClr val="000000"/>
                </a:solidFill>
              </a:rPr>
              <a:t>a</a:t>
            </a:r>
            <a:r>
              <a:rPr lang="nl" dirty="0">
                <a:solidFill>
                  <a:srgbClr val="000000"/>
                </a:solidFill>
              </a:rPr>
              <a:t>n</a:t>
            </a:r>
            <a:r>
              <a:rPr lang="nl" sz="1800" b="0" i="0" u="none" strike="noStrike" cap="none" dirty="0">
                <a:solidFill>
                  <a:srgbClr val="000000"/>
                </a:solidFill>
                <a:sym typeface="Arial"/>
              </a:rPr>
              <a:t> files?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225" name="Shape 225"/>
          <p:cNvSpPr txBox="1">
            <a:spLocks noGrp="1"/>
          </p:cNvSpPr>
          <p:nvPr>
            <p:ph type="sldNum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 sz="1000" b="0" i="0" u="none" strike="noStrike" cap="none">
                <a:solidFill>
                  <a:schemeClr val="dk2"/>
                </a:solidFill>
                <a:latin typeface="Roboto" pitchFamily="2" charset="0"/>
                <a:ea typeface="Roboto" pitchFamily="2" charset="0"/>
                <a:sym typeface="Arial"/>
              </a:rPr>
              <a:t>19</a:t>
            </a:fld>
            <a:endParaRPr sz="1000" b="0" i="0" u="none" strike="noStrike" cap="none" dirty="0">
              <a:solidFill>
                <a:schemeClr val="dk2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pic>
        <p:nvPicPr>
          <p:cNvPr id="226" name="Shape 226" descr="C:\Users\Janssen\AppData\Local\Microsoft\Windows\Temporary Internet Files\Content.IE5\0IHDPYFL\car-39596_960_720[1]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2510" y="1327019"/>
            <a:ext cx="2486203" cy="124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Shape 227" descr="C:\Users\Janssen\AppData\Local\Microsoft\Windows\Temporary Internet Files\Content.IE5\0IHDPYFL\car-33633_960_720[1].pn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2658" y="2862432"/>
            <a:ext cx="2654797" cy="132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Shape 228" descr="C:\Users\Janssen\AppData\Local\Microsoft\Windows\Temporary Internet Files\Content.IE5\PF89F6DZ\auto-158795_960_720[1].png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0534" y="1166813"/>
            <a:ext cx="2883914" cy="176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Shape 229" descr="C:\Users\Janssen\AppData\Local\Microsoft\Windows\Temporary Internet Files\Content.IE5\0IHDPYFL\car-30984_960_720[1].png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4376" y="2862432"/>
            <a:ext cx="2823394" cy="141169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184">
            <a:extLst>
              <a:ext uri="{FF2B5EF4-FFF2-40B4-BE49-F238E27FC236}">
                <a16:creationId xmlns:a16="http://schemas.microsoft.com/office/drawing/2014/main" id="{68DC6629-EBAA-4EBF-976D-6DA49E972F48}"/>
              </a:ext>
            </a:extLst>
          </p:cNvPr>
          <p:cNvSpPr txBox="1"/>
          <p:nvPr/>
        </p:nvSpPr>
        <p:spPr>
          <a:xfrm>
            <a:off x="250825" y="282126"/>
            <a:ext cx="8166878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nl" sz="2800" b="0" i="0" u="none" strike="noStrike" cap="none" dirty="0">
                <a:solidFill>
                  <a:schemeClr val="dk1"/>
                </a:solidFill>
                <a:latin typeface="Roboto" pitchFamily="2" charset="0"/>
                <a:ea typeface="Roboto" pitchFamily="2" charset="0"/>
                <a:sym typeface="Arial"/>
              </a:rPr>
              <a:t>Probleem 2: </a:t>
            </a:r>
            <a:r>
              <a:rPr lang="nl-BE" sz="2800" b="0" i="0" u="none" strike="noStrike" cap="none" dirty="0">
                <a:solidFill>
                  <a:schemeClr val="dk1"/>
                </a:solidFill>
                <a:latin typeface="Roboto" pitchFamily="2" charset="0"/>
                <a:ea typeface="Roboto" pitchFamily="2" charset="0"/>
                <a:sym typeface="Arial"/>
              </a:rPr>
              <a:t>Files</a:t>
            </a:r>
            <a:endParaRPr sz="14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250825" y="288275"/>
            <a:ext cx="852219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nl" sz="3200" b="0" i="0" u="none" strike="noStrike" cap="none" dirty="0">
                <a:sym typeface="Arial"/>
              </a:rPr>
              <a:t>1. Ringland in jouw klas</a:t>
            </a:r>
            <a:endParaRPr sz="3200" b="0" i="0" u="none" strike="noStrike" cap="none" dirty="0">
              <a:sym typeface="Arial"/>
            </a:endParaRPr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250825" y="1166813"/>
            <a:ext cx="2893583" cy="3429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lang="nl" sz="1800" b="0" i="0" u="none" strike="noStrike" cap="none" dirty="0">
                <a:solidFill>
                  <a:schemeClr val="dk1"/>
                </a:solidFill>
                <a:sym typeface="Arial"/>
              </a:rPr>
              <a:t>Waar woon jij?</a:t>
            </a:r>
            <a:endParaRPr sz="1800" b="0" i="0" u="none" strike="noStrike" cap="none" dirty="0">
              <a:solidFill>
                <a:schemeClr val="dk1"/>
              </a:solidFill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lang="nl" sz="1800" b="0" i="0" u="none" strike="noStrike" cap="none" dirty="0">
                <a:solidFill>
                  <a:schemeClr val="dk1"/>
                </a:solidFill>
                <a:sym typeface="Arial"/>
              </a:rPr>
              <a:t>Wat is mobiliteit?</a:t>
            </a:r>
            <a:endParaRPr sz="1800" b="0" i="0" u="none" strike="noStrike" cap="none" dirty="0">
              <a:solidFill>
                <a:schemeClr val="dk1"/>
              </a:solidFill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lang="nl" sz="1800" b="0" i="0" u="none" strike="noStrike" cap="none" dirty="0">
                <a:solidFill>
                  <a:schemeClr val="dk1"/>
                </a:solidFill>
                <a:sym typeface="Arial"/>
              </a:rPr>
              <a:t>Wat is Ringland?</a:t>
            </a:r>
            <a:endParaRPr sz="1800" b="0" i="0" u="none" strike="noStrike" cap="none" dirty="0">
              <a:solidFill>
                <a:schemeClr val="dk1"/>
              </a:solidFill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lang="nl-BE" dirty="0">
                <a:solidFill>
                  <a:schemeClr val="dk1"/>
                </a:solidFill>
              </a:rPr>
              <a:t>H</a:t>
            </a:r>
            <a:r>
              <a:rPr lang="nl" sz="1800" b="0" i="0" u="none" strike="noStrike" cap="none" dirty="0">
                <a:solidFill>
                  <a:schemeClr val="dk1"/>
                </a:solidFill>
                <a:sym typeface="Arial"/>
              </a:rPr>
              <a:t>et Ringlandspel</a:t>
            </a:r>
            <a:endParaRPr sz="1800" b="0" i="0" u="none" strike="noStrike" cap="none" dirty="0">
              <a:solidFill>
                <a:schemeClr val="dk1"/>
              </a:solidFill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0000"/>
              </a:solidFill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2"/>
              </a:solidFill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2"/>
              </a:solidFill>
              <a:sym typeface="Arial"/>
            </a:endParaRPr>
          </a:p>
        </p:txBody>
      </p:sp>
      <p:pic>
        <p:nvPicPr>
          <p:cNvPr id="65" name="Shape 6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4408" y="1138879"/>
            <a:ext cx="5328050" cy="38148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88">
            <a:extLst>
              <a:ext uri="{FF2B5EF4-FFF2-40B4-BE49-F238E27FC236}">
                <a16:creationId xmlns:a16="http://schemas.microsoft.com/office/drawing/2014/main" id="{DFA16B0E-F4FB-46E9-A5E8-BFFB59CEB78A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1000"/>
            </a:pPr>
            <a:fld id="{00000000-1234-1234-1234-123412341234}" type="slidenum">
              <a:rPr lang="nl" sz="1000" smtClean="0">
                <a:solidFill>
                  <a:schemeClr val="dk2"/>
                </a:solidFill>
                <a:latin typeface="Roboto" pitchFamily="2" charset="0"/>
                <a:ea typeface="Roboto" pitchFamily="2" charset="0"/>
              </a:rPr>
              <a:pPr algn="r">
                <a:buSzPts val="1000"/>
              </a:pPr>
              <a:t>2</a:t>
            </a:fld>
            <a:endParaRPr lang="nl" sz="1000" dirty="0">
              <a:solidFill>
                <a:schemeClr val="dk2"/>
              </a:solidFill>
              <a:latin typeface="Roboto" pitchFamily="2" charset="0"/>
              <a:ea typeface="Roboto" pitchFamily="2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sldNum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 sz="1000" b="0" i="0" u="none" strike="noStrike" cap="none">
                <a:solidFill>
                  <a:schemeClr val="dk2"/>
                </a:solidFill>
                <a:latin typeface="Roboto" pitchFamily="2" charset="0"/>
                <a:ea typeface="Roboto" pitchFamily="2" charset="0"/>
                <a:sym typeface="Arial"/>
              </a:rPr>
              <a:t>20</a:t>
            </a:fld>
            <a:endParaRPr sz="1000" b="0" i="0" u="none" strike="noStrike" cap="none" dirty="0">
              <a:solidFill>
                <a:schemeClr val="dk2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250825" y="527716"/>
            <a:ext cx="8520600" cy="3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nl-BE" sz="1800" b="0" i="0" u="none" strike="noStrike" cap="none" dirty="0">
                <a:solidFill>
                  <a:srgbClr val="000000"/>
                </a:solidFill>
                <a:sym typeface="Arial"/>
              </a:rPr>
              <a:t>H</a:t>
            </a:r>
            <a:r>
              <a:rPr lang="nl" sz="1800" b="0" i="0" u="none" strike="noStrike" cap="none" dirty="0">
                <a:solidFill>
                  <a:srgbClr val="000000"/>
                </a:solidFill>
                <a:sym typeface="Arial"/>
              </a:rPr>
              <a:t>oe </a:t>
            </a:r>
            <a:r>
              <a:rPr lang="nl" dirty="0">
                <a:solidFill>
                  <a:srgbClr val="000000"/>
                </a:solidFill>
              </a:rPr>
              <a:t>ontstaan</a:t>
            </a:r>
            <a:r>
              <a:rPr lang="nl" sz="1800" b="0" i="0" u="none" strike="noStrike" cap="none" dirty="0">
                <a:solidFill>
                  <a:srgbClr val="000000"/>
                </a:solidFill>
                <a:sym typeface="Arial"/>
              </a:rPr>
              <a:t> files?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nl" sz="1800" b="0" i="0" u="none" strike="noStrike" cap="none" dirty="0">
                <a:solidFill>
                  <a:srgbClr val="000000"/>
                </a:solidFill>
                <a:sym typeface="Arial"/>
              </a:rPr>
              <a:t>Twee </a:t>
            </a:r>
            <a:r>
              <a:rPr lang="nl" dirty="0">
                <a:solidFill>
                  <a:srgbClr val="000000"/>
                </a:solidFill>
              </a:rPr>
              <a:t>auto</a:t>
            </a:r>
            <a:r>
              <a:rPr lang="nl" sz="1800" b="0" i="0" u="none" strike="noStrike" cap="none" dirty="0">
                <a:solidFill>
                  <a:srgbClr val="000000"/>
                </a:solidFill>
                <a:sym typeface="Arial"/>
              </a:rPr>
              <a:t>wegen komen samen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236" name="Shape 23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1132979"/>
            <a:ext cx="4308476" cy="3779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250825" y="268288"/>
            <a:ext cx="2881313" cy="391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2"/>
              </a:solidFill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nl" sz="1800" b="0" i="0" u="none" strike="noStrike" cap="none" dirty="0">
                <a:solidFill>
                  <a:srgbClr val="000000"/>
                </a:solidFill>
                <a:sym typeface="Arial"/>
              </a:rPr>
              <a:t>Hoe </a:t>
            </a:r>
            <a:r>
              <a:rPr lang="nl" dirty="0">
                <a:solidFill>
                  <a:srgbClr val="000000"/>
                </a:solidFill>
              </a:rPr>
              <a:t>ontstaan</a:t>
            </a:r>
            <a:r>
              <a:rPr lang="nl" sz="1800" b="0" i="0" u="none" strike="noStrike" cap="none" dirty="0">
                <a:solidFill>
                  <a:srgbClr val="000000"/>
                </a:solidFill>
                <a:sym typeface="Arial"/>
              </a:rPr>
              <a:t> files?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nl" sz="1800" b="0" i="0" u="none" strike="noStrike" cap="none" dirty="0">
                <a:solidFill>
                  <a:srgbClr val="000000"/>
                </a:solidFill>
                <a:sym typeface="Arial"/>
              </a:rPr>
              <a:t>Te veel verkeer + weefbewegingen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242" name="Shape 242"/>
          <p:cNvSpPr txBox="1">
            <a:spLocks noGrp="1"/>
          </p:cNvSpPr>
          <p:nvPr>
            <p:ph type="sldNum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 sz="1000" b="0" i="0" u="none" strike="noStrike" cap="none">
                <a:solidFill>
                  <a:schemeClr val="dk2"/>
                </a:solidFill>
                <a:latin typeface="Roboto" pitchFamily="2" charset="0"/>
                <a:ea typeface="Roboto" pitchFamily="2" charset="0"/>
                <a:sym typeface="Arial"/>
              </a:rPr>
              <a:t>21</a:t>
            </a:fld>
            <a:endParaRPr sz="1000" b="0" i="0" u="none" strike="noStrike" cap="none" dirty="0">
              <a:solidFill>
                <a:schemeClr val="dk2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sp>
        <p:nvSpPr>
          <p:cNvPr id="243" name="Shape 243" descr="De Antwerpse Ring vandaag. Bekijk de gevaarlijke weefbewegingen op de Ring in Borgerhout.">
            <a:hlinkClick r:id="rId3"/>
          </p:cNvPr>
          <p:cNvSpPr/>
          <p:nvPr/>
        </p:nvSpPr>
        <p:spPr>
          <a:xfrm>
            <a:off x="3132138" y="914932"/>
            <a:ext cx="5025900" cy="3769433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F7742417-293E-4FD2-8CBC-26DB8ABD0EFD}"/>
              </a:ext>
            </a:extLst>
          </p:cNvPr>
          <p:cNvSpPr txBox="1"/>
          <p:nvPr/>
        </p:nvSpPr>
        <p:spPr>
          <a:xfrm>
            <a:off x="3132138" y="4684365"/>
            <a:ext cx="5125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200" dirty="0">
                <a:latin typeface="Roboto" pitchFamily="2" charset="0"/>
                <a:ea typeface="Roboto" pitchFamily="2" charset="0"/>
              </a:rPr>
              <a:t>(klik op afbeelding voor het </a:t>
            </a:r>
            <a:r>
              <a:rPr lang="nl-BE" sz="1200" dirty="0">
                <a:latin typeface="Roboto" pitchFamily="2" charset="0"/>
                <a:ea typeface="Roboto" pitchFamily="2" charset="0"/>
                <a:hlinkClick r:id="rId3"/>
              </a:rPr>
              <a:t>filmpje</a:t>
            </a:r>
            <a:r>
              <a:rPr lang="nl-BE" sz="1200" dirty="0">
                <a:latin typeface="Roboto" pitchFamily="2" charset="0"/>
                <a:ea typeface="Roboto" pitchFamily="2" charset="0"/>
              </a:rPr>
              <a:t>)</a:t>
            </a:r>
          </a:p>
          <a:p>
            <a:pPr algn="r"/>
            <a:r>
              <a:rPr lang="nl-BE" sz="1200" dirty="0">
                <a:latin typeface="Roboto" pitchFamily="2" charset="0"/>
                <a:ea typeface="Roboto" pitchFamily="2" charset="0"/>
              </a:rPr>
              <a:t>(of zoekterm “Weefbewegingen op de Ring in Borgerhout” op YouTube)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257951" y="209663"/>
            <a:ext cx="8520600" cy="3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2"/>
              </a:solidFill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nl" sz="1800" b="0" i="0" u="none" strike="noStrike" cap="none" dirty="0">
                <a:solidFill>
                  <a:srgbClr val="000000"/>
                </a:solidFill>
                <a:sym typeface="Arial"/>
              </a:rPr>
              <a:t>Hoe </a:t>
            </a:r>
            <a:r>
              <a:rPr lang="nl" dirty="0">
                <a:solidFill>
                  <a:srgbClr val="000000"/>
                </a:solidFill>
              </a:rPr>
              <a:t>ontstaan</a:t>
            </a:r>
            <a:r>
              <a:rPr lang="nl" sz="1800" b="0" i="0" u="none" strike="noStrike" cap="none" dirty="0">
                <a:solidFill>
                  <a:srgbClr val="000000"/>
                </a:solidFill>
                <a:sym typeface="Arial"/>
              </a:rPr>
              <a:t> files?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nl" sz="1800" b="0" i="0" u="none" strike="noStrike" cap="none" dirty="0">
                <a:solidFill>
                  <a:srgbClr val="000000"/>
                </a:solidFill>
                <a:sym typeface="Arial"/>
              </a:rPr>
              <a:t>Ongevallen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249" name="Shape 249"/>
          <p:cNvSpPr txBox="1">
            <a:spLocks noGrp="1"/>
          </p:cNvSpPr>
          <p:nvPr>
            <p:ph type="sldNum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 sz="1000" b="0" i="0" u="none" strike="noStrike" cap="none">
                <a:solidFill>
                  <a:schemeClr val="dk2"/>
                </a:solidFill>
                <a:latin typeface="Roboto" pitchFamily="2" charset="0"/>
                <a:ea typeface="Roboto" pitchFamily="2" charset="0"/>
                <a:sym typeface="Arial"/>
              </a:rPr>
              <a:t>22</a:t>
            </a:fld>
            <a:endParaRPr sz="1000" b="0" i="0" u="none" strike="noStrike" cap="none" dirty="0">
              <a:solidFill>
                <a:schemeClr val="dk2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pic>
        <p:nvPicPr>
          <p:cNvPr id="250" name="Shape 25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237"/>
          <a:stretch/>
        </p:blipFill>
        <p:spPr>
          <a:xfrm>
            <a:off x="3604828" y="160503"/>
            <a:ext cx="5281221" cy="47733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Shape 25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800" y="1017725"/>
            <a:ext cx="6005625" cy="4125777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Shape 256"/>
          <p:cNvSpPr txBox="1">
            <a:spLocks noGrp="1"/>
          </p:cNvSpPr>
          <p:nvPr>
            <p:ph type="sldNum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 sz="1000" b="0" i="0" u="none" strike="noStrike" cap="none">
                <a:solidFill>
                  <a:schemeClr val="dk2"/>
                </a:solidFill>
                <a:latin typeface="Roboto" pitchFamily="2" charset="0"/>
                <a:ea typeface="Roboto" pitchFamily="2" charset="0"/>
                <a:sym typeface="Arial"/>
              </a:rPr>
              <a:t>23</a:t>
            </a:fld>
            <a:endParaRPr sz="1000" b="0" i="0" u="none" strike="noStrike" cap="none" dirty="0">
              <a:solidFill>
                <a:schemeClr val="dk2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sp>
        <p:nvSpPr>
          <p:cNvPr id="258" name="Shape 258"/>
          <p:cNvSpPr txBox="1"/>
          <p:nvPr/>
        </p:nvSpPr>
        <p:spPr>
          <a:xfrm>
            <a:off x="250824" y="1166813"/>
            <a:ext cx="2059975" cy="1404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Hoeveel autowegen </a:t>
            </a:r>
            <a:br>
              <a:rPr lang="nl" sz="20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</a:br>
            <a:r>
              <a:rPr lang="nl" sz="20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zijn er in Antwerpen?</a:t>
            </a:r>
            <a:endParaRPr sz="20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sp>
        <p:nvSpPr>
          <p:cNvPr id="7" name="Shape 184">
            <a:extLst>
              <a:ext uri="{FF2B5EF4-FFF2-40B4-BE49-F238E27FC236}">
                <a16:creationId xmlns:a16="http://schemas.microsoft.com/office/drawing/2014/main" id="{ECDAB79B-0BD1-41C7-9036-7A9A8E013FFB}"/>
              </a:ext>
            </a:extLst>
          </p:cNvPr>
          <p:cNvSpPr txBox="1"/>
          <p:nvPr/>
        </p:nvSpPr>
        <p:spPr>
          <a:xfrm>
            <a:off x="250825" y="282126"/>
            <a:ext cx="8166878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nl" sz="2800" b="0" i="0" u="none" strike="noStrike" cap="none" dirty="0">
                <a:solidFill>
                  <a:schemeClr val="dk1"/>
                </a:solidFill>
                <a:latin typeface="Roboto" pitchFamily="2" charset="0"/>
                <a:ea typeface="Roboto" pitchFamily="2" charset="0"/>
                <a:sym typeface="Arial"/>
              </a:rPr>
              <a:t>Probleem 3: </a:t>
            </a:r>
            <a:r>
              <a:rPr lang="nl-BE" sz="2800" b="0" i="0" u="none" strike="noStrike" cap="none" dirty="0">
                <a:solidFill>
                  <a:schemeClr val="dk1"/>
                </a:solidFill>
                <a:latin typeface="Roboto" pitchFamily="2" charset="0"/>
                <a:ea typeface="Roboto" pitchFamily="2" charset="0"/>
                <a:sym typeface="Arial"/>
              </a:rPr>
              <a:t>Veel autowegen en knooppunten</a:t>
            </a:r>
            <a:endParaRPr sz="14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sldNum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 sz="1000" b="0" i="0" u="none" strike="noStrike" cap="none">
                <a:solidFill>
                  <a:schemeClr val="dk2"/>
                </a:solidFill>
                <a:latin typeface="Roboto" pitchFamily="2" charset="0"/>
                <a:ea typeface="Roboto" pitchFamily="2" charset="0"/>
                <a:sym typeface="Arial"/>
              </a:rPr>
              <a:t>24</a:t>
            </a:fld>
            <a:endParaRPr sz="1000" b="0" i="0" u="none" strike="noStrike" cap="none" dirty="0">
              <a:solidFill>
                <a:schemeClr val="dk2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pic>
        <p:nvPicPr>
          <p:cNvPr id="264" name="Shape 26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1634" y="388"/>
            <a:ext cx="6004731" cy="514272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Shape 265"/>
          <p:cNvSpPr/>
          <p:nvPr/>
        </p:nvSpPr>
        <p:spPr>
          <a:xfrm>
            <a:off x="4229950" y="1883225"/>
            <a:ext cx="1560175" cy="1898900"/>
          </a:xfrm>
          <a:custGeom>
            <a:avLst/>
            <a:gdLst/>
            <a:ahLst/>
            <a:cxnLst/>
            <a:rect l="0" t="0" r="0" b="0"/>
            <a:pathLst>
              <a:path w="62407" h="75956" extrusionOk="0">
                <a:moveTo>
                  <a:pt x="0" y="50056"/>
                </a:moveTo>
                <a:cubicBezTo>
                  <a:pt x="2425" y="51511"/>
                  <a:pt x="4787" y="53147"/>
                  <a:pt x="6787" y="55147"/>
                </a:cubicBezTo>
                <a:cubicBezTo>
                  <a:pt x="9917" y="58277"/>
                  <a:pt x="8768" y="65043"/>
                  <a:pt x="12726" y="67025"/>
                </a:cubicBezTo>
                <a:cubicBezTo>
                  <a:pt x="14496" y="67911"/>
                  <a:pt x="16744" y="66545"/>
                  <a:pt x="18665" y="67025"/>
                </a:cubicBezTo>
                <a:cubicBezTo>
                  <a:pt x="23770" y="68301"/>
                  <a:pt x="27135" y="73807"/>
                  <a:pt x="32240" y="75085"/>
                </a:cubicBezTo>
                <a:cubicBezTo>
                  <a:pt x="37652" y="76440"/>
                  <a:pt x="44839" y="76484"/>
                  <a:pt x="48784" y="72539"/>
                </a:cubicBezTo>
                <a:cubicBezTo>
                  <a:pt x="53816" y="67507"/>
                  <a:pt x="52149" y="58295"/>
                  <a:pt x="56419" y="52602"/>
                </a:cubicBezTo>
                <a:cubicBezTo>
                  <a:pt x="58810" y="49415"/>
                  <a:pt x="63715" y="45561"/>
                  <a:pt x="61934" y="41997"/>
                </a:cubicBezTo>
                <a:cubicBezTo>
                  <a:pt x="58804" y="35734"/>
                  <a:pt x="50266" y="33577"/>
                  <a:pt x="46663" y="27574"/>
                </a:cubicBezTo>
                <a:cubicBezTo>
                  <a:pt x="41931" y="19689"/>
                  <a:pt x="41705" y="8227"/>
                  <a:pt x="45814" y="0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266" name="Shape 266"/>
          <p:cNvSpPr txBox="1"/>
          <p:nvPr/>
        </p:nvSpPr>
        <p:spPr>
          <a:xfrm>
            <a:off x="4009550" y="2140250"/>
            <a:ext cx="5280900" cy="6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sp>
        <p:nvSpPr>
          <p:cNvPr id="267" name="Shape 267"/>
          <p:cNvSpPr txBox="1"/>
          <p:nvPr/>
        </p:nvSpPr>
        <p:spPr>
          <a:xfrm>
            <a:off x="4098400" y="2525300"/>
            <a:ext cx="5280900" cy="6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sp>
        <p:nvSpPr>
          <p:cNvPr id="268" name="Shape 268"/>
          <p:cNvSpPr txBox="1"/>
          <p:nvPr/>
        </p:nvSpPr>
        <p:spPr>
          <a:xfrm>
            <a:off x="0" y="334025"/>
            <a:ext cx="1763688" cy="35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Aantal autowegen:</a:t>
            </a:r>
            <a:endParaRPr sz="2400" b="1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b="1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1</a:t>
            </a:r>
            <a:endParaRPr sz="2400" b="1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CFAF296-CA12-417F-9495-D3FDF6B03F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3919" y="-96251"/>
            <a:ext cx="1290081" cy="109086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>
            <a:spLocks noGrp="1"/>
          </p:cNvSpPr>
          <p:nvPr>
            <p:ph type="sldNum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 sz="1000" b="0" i="0" u="none" strike="noStrike" cap="none">
                <a:solidFill>
                  <a:schemeClr val="dk2"/>
                </a:solidFill>
                <a:latin typeface="Roboto" pitchFamily="2" charset="0"/>
                <a:ea typeface="Roboto" pitchFamily="2" charset="0"/>
                <a:sym typeface="Arial"/>
              </a:rPr>
              <a:t>25</a:t>
            </a:fld>
            <a:endParaRPr sz="1000" b="0" i="0" u="none" strike="noStrike" cap="none" dirty="0">
              <a:solidFill>
                <a:schemeClr val="dk2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pic>
        <p:nvPicPr>
          <p:cNvPr id="274" name="Shape 27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1634" y="0"/>
            <a:ext cx="6004731" cy="5142725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Shape 275"/>
          <p:cNvSpPr/>
          <p:nvPr/>
        </p:nvSpPr>
        <p:spPr>
          <a:xfrm>
            <a:off x="4229950" y="1883225"/>
            <a:ext cx="1560175" cy="1898900"/>
          </a:xfrm>
          <a:custGeom>
            <a:avLst/>
            <a:gdLst/>
            <a:ahLst/>
            <a:cxnLst/>
            <a:rect l="0" t="0" r="0" b="0"/>
            <a:pathLst>
              <a:path w="62407" h="75956" extrusionOk="0">
                <a:moveTo>
                  <a:pt x="0" y="50056"/>
                </a:moveTo>
                <a:cubicBezTo>
                  <a:pt x="2425" y="51511"/>
                  <a:pt x="4787" y="53147"/>
                  <a:pt x="6787" y="55147"/>
                </a:cubicBezTo>
                <a:cubicBezTo>
                  <a:pt x="9917" y="58277"/>
                  <a:pt x="8768" y="65043"/>
                  <a:pt x="12726" y="67025"/>
                </a:cubicBezTo>
                <a:cubicBezTo>
                  <a:pt x="14496" y="67911"/>
                  <a:pt x="16744" y="66545"/>
                  <a:pt x="18665" y="67025"/>
                </a:cubicBezTo>
                <a:cubicBezTo>
                  <a:pt x="23770" y="68301"/>
                  <a:pt x="27135" y="73807"/>
                  <a:pt x="32240" y="75085"/>
                </a:cubicBezTo>
                <a:cubicBezTo>
                  <a:pt x="37652" y="76440"/>
                  <a:pt x="44839" y="76484"/>
                  <a:pt x="48784" y="72539"/>
                </a:cubicBezTo>
                <a:cubicBezTo>
                  <a:pt x="53816" y="67507"/>
                  <a:pt x="52149" y="58295"/>
                  <a:pt x="56419" y="52602"/>
                </a:cubicBezTo>
                <a:cubicBezTo>
                  <a:pt x="58810" y="49415"/>
                  <a:pt x="63715" y="45561"/>
                  <a:pt x="61934" y="41997"/>
                </a:cubicBezTo>
                <a:cubicBezTo>
                  <a:pt x="58804" y="35734"/>
                  <a:pt x="50266" y="33577"/>
                  <a:pt x="46663" y="27574"/>
                </a:cubicBezTo>
                <a:cubicBezTo>
                  <a:pt x="41931" y="19689"/>
                  <a:pt x="41705" y="8227"/>
                  <a:pt x="45814" y="0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276" name="Shape 276"/>
          <p:cNvSpPr/>
          <p:nvPr/>
        </p:nvSpPr>
        <p:spPr>
          <a:xfrm>
            <a:off x="2342225" y="2402875"/>
            <a:ext cx="1908925" cy="752975"/>
          </a:xfrm>
          <a:custGeom>
            <a:avLst/>
            <a:gdLst/>
            <a:ahLst/>
            <a:cxnLst/>
            <a:rect l="0" t="0" r="0" b="0"/>
            <a:pathLst>
              <a:path w="76357" h="30119" extrusionOk="0">
                <a:moveTo>
                  <a:pt x="76357" y="30119"/>
                </a:moveTo>
                <a:cubicBezTo>
                  <a:pt x="73731" y="29068"/>
                  <a:pt x="70124" y="27801"/>
                  <a:pt x="69570" y="25028"/>
                </a:cubicBezTo>
                <a:cubicBezTo>
                  <a:pt x="69005" y="22200"/>
                  <a:pt x="70671" y="17243"/>
                  <a:pt x="67873" y="16544"/>
                </a:cubicBezTo>
                <a:cubicBezTo>
                  <a:pt x="62887" y="15298"/>
                  <a:pt x="57199" y="16720"/>
                  <a:pt x="52602" y="14423"/>
                </a:cubicBezTo>
                <a:cubicBezTo>
                  <a:pt x="41513" y="8882"/>
                  <a:pt x="29972" y="3703"/>
                  <a:pt x="17817" y="1273"/>
                </a:cubicBezTo>
                <a:cubicBezTo>
                  <a:pt x="11978" y="106"/>
                  <a:pt x="5649" y="1882"/>
                  <a:pt x="0" y="0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277" name="Shape 277"/>
          <p:cNvSpPr/>
          <p:nvPr/>
        </p:nvSpPr>
        <p:spPr>
          <a:xfrm>
            <a:off x="2374050" y="3007375"/>
            <a:ext cx="1710875" cy="1399875"/>
          </a:xfrm>
          <a:custGeom>
            <a:avLst/>
            <a:gdLst/>
            <a:ahLst/>
            <a:cxnLst/>
            <a:rect l="0" t="0" r="0" b="0"/>
            <a:pathLst>
              <a:path w="68435" h="55995" extrusionOk="0">
                <a:moveTo>
                  <a:pt x="68297" y="0"/>
                </a:moveTo>
                <a:cubicBezTo>
                  <a:pt x="68297" y="2580"/>
                  <a:pt x="68849" y="5811"/>
                  <a:pt x="67024" y="7636"/>
                </a:cubicBezTo>
                <a:cubicBezTo>
                  <a:pt x="63894" y="10766"/>
                  <a:pt x="59106" y="11596"/>
                  <a:pt x="55147" y="13575"/>
                </a:cubicBezTo>
                <a:cubicBezTo>
                  <a:pt x="45115" y="18589"/>
                  <a:pt x="39243" y="29539"/>
                  <a:pt x="30118" y="36058"/>
                </a:cubicBezTo>
                <a:cubicBezTo>
                  <a:pt x="20321" y="43057"/>
                  <a:pt x="5384" y="45226"/>
                  <a:pt x="0" y="55995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278" name="Shape 278"/>
          <p:cNvSpPr/>
          <p:nvPr/>
        </p:nvSpPr>
        <p:spPr>
          <a:xfrm>
            <a:off x="4081475" y="3134449"/>
            <a:ext cx="116650" cy="21400"/>
          </a:xfrm>
          <a:custGeom>
            <a:avLst/>
            <a:gdLst/>
            <a:ahLst/>
            <a:cxnLst/>
            <a:rect l="0" t="0" r="0" b="0"/>
            <a:pathLst>
              <a:path w="4666" h="856" extrusionOk="0">
                <a:moveTo>
                  <a:pt x="0" y="856"/>
                </a:moveTo>
                <a:cubicBezTo>
                  <a:pt x="1315" y="-21"/>
                  <a:pt x="3085" y="7"/>
                  <a:pt x="4666" y="7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279" name="Shape 279"/>
          <p:cNvSpPr txBox="1"/>
          <p:nvPr/>
        </p:nvSpPr>
        <p:spPr>
          <a:xfrm>
            <a:off x="0" y="334025"/>
            <a:ext cx="1763688" cy="35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Aantal autowegen:</a:t>
            </a:r>
            <a:endParaRPr sz="2400" b="1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b="1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1</a:t>
            </a:r>
            <a:endParaRPr sz="2400" b="1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b="1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2</a:t>
            </a:r>
            <a:endParaRPr sz="2400" b="1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b="1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3</a:t>
            </a:r>
            <a:endParaRPr sz="2400" b="1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46004515-11B9-481B-8431-FB670E755B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3919" y="-96251"/>
            <a:ext cx="1290081" cy="109086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sldNum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 sz="1000" b="0" i="0" u="none" strike="noStrike" cap="none">
                <a:solidFill>
                  <a:schemeClr val="dk2"/>
                </a:solidFill>
                <a:latin typeface="Roboto" pitchFamily="2" charset="0"/>
                <a:ea typeface="Roboto" pitchFamily="2" charset="0"/>
                <a:sym typeface="Arial"/>
              </a:rPr>
              <a:t>26</a:t>
            </a:fld>
            <a:endParaRPr sz="1000" b="0" i="0" u="none" strike="noStrike" cap="none" dirty="0">
              <a:solidFill>
                <a:schemeClr val="dk2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pic>
        <p:nvPicPr>
          <p:cNvPr id="285" name="Shape 28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1634" y="0"/>
            <a:ext cx="6004731" cy="5142725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Shape 286"/>
          <p:cNvSpPr/>
          <p:nvPr/>
        </p:nvSpPr>
        <p:spPr>
          <a:xfrm>
            <a:off x="4229950" y="1883225"/>
            <a:ext cx="1560175" cy="1898900"/>
          </a:xfrm>
          <a:custGeom>
            <a:avLst/>
            <a:gdLst/>
            <a:ahLst/>
            <a:cxnLst/>
            <a:rect l="0" t="0" r="0" b="0"/>
            <a:pathLst>
              <a:path w="62407" h="75956" extrusionOk="0">
                <a:moveTo>
                  <a:pt x="0" y="50056"/>
                </a:moveTo>
                <a:cubicBezTo>
                  <a:pt x="2425" y="51511"/>
                  <a:pt x="4787" y="53147"/>
                  <a:pt x="6787" y="55147"/>
                </a:cubicBezTo>
                <a:cubicBezTo>
                  <a:pt x="9917" y="58277"/>
                  <a:pt x="8768" y="65043"/>
                  <a:pt x="12726" y="67025"/>
                </a:cubicBezTo>
                <a:cubicBezTo>
                  <a:pt x="14496" y="67911"/>
                  <a:pt x="16744" y="66545"/>
                  <a:pt x="18665" y="67025"/>
                </a:cubicBezTo>
                <a:cubicBezTo>
                  <a:pt x="23770" y="68301"/>
                  <a:pt x="27135" y="73807"/>
                  <a:pt x="32240" y="75085"/>
                </a:cubicBezTo>
                <a:cubicBezTo>
                  <a:pt x="37652" y="76440"/>
                  <a:pt x="44839" y="76484"/>
                  <a:pt x="48784" y="72539"/>
                </a:cubicBezTo>
                <a:cubicBezTo>
                  <a:pt x="53816" y="67507"/>
                  <a:pt x="52149" y="58295"/>
                  <a:pt x="56419" y="52602"/>
                </a:cubicBezTo>
                <a:cubicBezTo>
                  <a:pt x="58810" y="49415"/>
                  <a:pt x="63715" y="45561"/>
                  <a:pt x="61934" y="41997"/>
                </a:cubicBezTo>
                <a:cubicBezTo>
                  <a:pt x="58804" y="35734"/>
                  <a:pt x="50266" y="33577"/>
                  <a:pt x="46663" y="27574"/>
                </a:cubicBezTo>
                <a:cubicBezTo>
                  <a:pt x="41931" y="19689"/>
                  <a:pt x="41705" y="8227"/>
                  <a:pt x="45814" y="0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287" name="Shape 287"/>
          <p:cNvSpPr/>
          <p:nvPr/>
        </p:nvSpPr>
        <p:spPr>
          <a:xfrm>
            <a:off x="2342225" y="2402875"/>
            <a:ext cx="1908925" cy="752975"/>
          </a:xfrm>
          <a:custGeom>
            <a:avLst/>
            <a:gdLst/>
            <a:ahLst/>
            <a:cxnLst/>
            <a:rect l="0" t="0" r="0" b="0"/>
            <a:pathLst>
              <a:path w="76357" h="30119" extrusionOk="0">
                <a:moveTo>
                  <a:pt x="76357" y="30119"/>
                </a:moveTo>
                <a:cubicBezTo>
                  <a:pt x="73731" y="29068"/>
                  <a:pt x="70124" y="27801"/>
                  <a:pt x="69570" y="25028"/>
                </a:cubicBezTo>
                <a:cubicBezTo>
                  <a:pt x="69005" y="22200"/>
                  <a:pt x="70671" y="17243"/>
                  <a:pt x="67873" y="16544"/>
                </a:cubicBezTo>
                <a:cubicBezTo>
                  <a:pt x="62887" y="15298"/>
                  <a:pt x="57199" y="16720"/>
                  <a:pt x="52602" y="14423"/>
                </a:cubicBezTo>
                <a:cubicBezTo>
                  <a:pt x="41513" y="8882"/>
                  <a:pt x="29972" y="3703"/>
                  <a:pt x="17817" y="1273"/>
                </a:cubicBezTo>
                <a:cubicBezTo>
                  <a:pt x="11978" y="106"/>
                  <a:pt x="5649" y="1882"/>
                  <a:pt x="0" y="0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288" name="Shape 288"/>
          <p:cNvSpPr/>
          <p:nvPr/>
        </p:nvSpPr>
        <p:spPr>
          <a:xfrm>
            <a:off x="2374050" y="3007375"/>
            <a:ext cx="1710875" cy="1399875"/>
          </a:xfrm>
          <a:custGeom>
            <a:avLst/>
            <a:gdLst/>
            <a:ahLst/>
            <a:cxnLst/>
            <a:rect l="0" t="0" r="0" b="0"/>
            <a:pathLst>
              <a:path w="68435" h="55995" extrusionOk="0">
                <a:moveTo>
                  <a:pt x="68297" y="0"/>
                </a:moveTo>
                <a:cubicBezTo>
                  <a:pt x="68297" y="2580"/>
                  <a:pt x="68849" y="5811"/>
                  <a:pt x="67024" y="7636"/>
                </a:cubicBezTo>
                <a:cubicBezTo>
                  <a:pt x="63894" y="10766"/>
                  <a:pt x="59106" y="11596"/>
                  <a:pt x="55147" y="13575"/>
                </a:cubicBezTo>
                <a:cubicBezTo>
                  <a:pt x="45115" y="18589"/>
                  <a:pt x="39243" y="29539"/>
                  <a:pt x="30118" y="36058"/>
                </a:cubicBezTo>
                <a:cubicBezTo>
                  <a:pt x="20321" y="43057"/>
                  <a:pt x="5384" y="45226"/>
                  <a:pt x="0" y="55995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289" name="Shape 289"/>
          <p:cNvSpPr/>
          <p:nvPr/>
        </p:nvSpPr>
        <p:spPr>
          <a:xfrm>
            <a:off x="4049650" y="186400"/>
            <a:ext cx="1389275" cy="1728650"/>
          </a:xfrm>
          <a:custGeom>
            <a:avLst/>
            <a:gdLst/>
            <a:ahLst/>
            <a:cxnLst/>
            <a:rect l="0" t="0" r="0" b="0"/>
            <a:pathLst>
              <a:path w="55571" h="69146" extrusionOk="0">
                <a:moveTo>
                  <a:pt x="53026" y="69146"/>
                </a:moveTo>
                <a:cubicBezTo>
                  <a:pt x="53938" y="67627"/>
                  <a:pt x="55571" y="66251"/>
                  <a:pt x="55571" y="64479"/>
                </a:cubicBezTo>
                <a:cubicBezTo>
                  <a:pt x="55571" y="63065"/>
                  <a:pt x="52743" y="64479"/>
                  <a:pt x="51329" y="64479"/>
                </a:cubicBezTo>
                <a:cubicBezTo>
                  <a:pt x="46390" y="64479"/>
                  <a:pt x="40719" y="62492"/>
                  <a:pt x="37755" y="58541"/>
                </a:cubicBezTo>
                <a:cubicBezTo>
                  <a:pt x="33330" y="52642"/>
                  <a:pt x="44059" y="42240"/>
                  <a:pt x="39452" y="36482"/>
                </a:cubicBezTo>
                <a:cubicBezTo>
                  <a:pt x="34404" y="30173"/>
                  <a:pt x="25553" y="28180"/>
                  <a:pt x="19090" y="23331"/>
                </a:cubicBezTo>
                <a:cubicBezTo>
                  <a:pt x="13716" y="19300"/>
                  <a:pt x="7849" y="15555"/>
                  <a:pt x="3818" y="10181"/>
                </a:cubicBezTo>
                <a:cubicBezTo>
                  <a:pt x="1643" y="7282"/>
                  <a:pt x="1622" y="3241"/>
                  <a:pt x="0" y="0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290" name="Shape 290"/>
          <p:cNvSpPr/>
          <p:nvPr/>
        </p:nvSpPr>
        <p:spPr>
          <a:xfrm>
            <a:off x="5407125" y="59150"/>
            <a:ext cx="2863375" cy="1728625"/>
          </a:xfrm>
          <a:custGeom>
            <a:avLst/>
            <a:gdLst/>
            <a:ahLst/>
            <a:cxnLst/>
            <a:rect l="0" t="0" r="0" b="0"/>
            <a:pathLst>
              <a:path w="114535" h="69145" extrusionOk="0">
                <a:moveTo>
                  <a:pt x="114535" y="0"/>
                </a:moveTo>
                <a:cubicBezTo>
                  <a:pt x="105055" y="9480"/>
                  <a:pt x="93442" y="16556"/>
                  <a:pt x="82720" y="24604"/>
                </a:cubicBezTo>
                <a:cubicBezTo>
                  <a:pt x="79126" y="27302"/>
                  <a:pt x="74013" y="27421"/>
                  <a:pt x="70418" y="30118"/>
                </a:cubicBezTo>
                <a:cubicBezTo>
                  <a:pt x="58582" y="38997"/>
                  <a:pt x="55159" y="56700"/>
                  <a:pt x="42845" y="64903"/>
                </a:cubicBezTo>
                <a:cubicBezTo>
                  <a:pt x="37074" y="68748"/>
                  <a:pt x="28993" y="65752"/>
                  <a:pt x="22058" y="65752"/>
                </a:cubicBezTo>
                <a:cubicBezTo>
                  <a:pt x="14619" y="65752"/>
                  <a:pt x="7439" y="69145"/>
                  <a:pt x="0" y="69145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291" name="Shape 291"/>
          <p:cNvSpPr/>
          <p:nvPr/>
        </p:nvSpPr>
        <p:spPr>
          <a:xfrm>
            <a:off x="4060275" y="3177050"/>
            <a:ext cx="127250" cy="31825"/>
          </a:xfrm>
          <a:custGeom>
            <a:avLst/>
            <a:gdLst/>
            <a:ahLst/>
            <a:cxnLst/>
            <a:rect l="0" t="0" r="0" b="0"/>
            <a:pathLst>
              <a:path w="5090" h="1273" extrusionOk="0">
                <a:moveTo>
                  <a:pt x="0" y="1273"/>
                </a:moveTo>
                <a:cubicBezTo>
                  <a:pt x="1564" y="491"/>
                  <a:pt x="3341" y="0"/>
                  <a:pt x="5090" y="0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292" name="Shape 292"/>
          <p:cNvSpPr/>
          <p:nvPr/>
        </p:nvSpPr>
        <p:spPr>
          <a:xfrm>
            <a:off x="4070875" y="3155850"/>
            <a:ext cx="169675" cy="31800"/>
          </a:xfrm>
          <a:custGeom>
            <a:avLst/>
            <a:gdLst/>
            <a:ahLst/>
            <a:cxnLst/>
            <a:rect l="0" t="0" r="0" b="0"/>
            <a:pathLst>
              <a:path w="6787" h="1272" extrusionOk="0">
                <a:moveTo>
                  <a:pt x="0" y="1272"/>
                </a:moveTo>
                <a:cubicBezTo>
                  <a:pt x="2233" y="714"/>
                  <a:pt x="4485" y="0"/>
                  <a:pt x="6787" y="0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293" name="Shape 293"/>
          <p:cNvSpPr txBox="1"/>
          <p:nvPr/>
        </p:nvSpPr>
        <p:spPr>
          <a:xfrm>
            <a:off x="0" y="334025"/>
            <a:ext cx="1763688" cy="47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Aantal autowegen:</a:t>
            </a:r>
            <a:endParaRPr sz="2400" b="1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b="1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1</a:t>
            </a:r>
            <a:endParaRPr sz="2400" b="1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b="1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2</a:t>
            </a:r>
            <a:endParaRPr sz="2400" b="1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b="1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3</a:t>
            </a:r>
            <a:endParaRPr sz="2400" b="1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b="1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4</a:t>
            </a:r>
            <a:endParaRPr sz="2400" b="1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b="1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5</a:t>
            </a:r>
            <a:endParaRPr sz="2400" b="1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3AF79EF-20A8-4385-A557-5BE5D88D4A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3919" y="-96251"/>
            <a:ext cx="1290081" cy="109086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>
            <a:spLocks noGrp="1"/>
          </p:cNvSpPr>
          <p:nvPr>
            <p:ph type="sldNum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 sz="1000" b="0" i="0" u="none" strike="noStrike" cap="none">
                <a:solidFill>
                  <a:schemeClr val="dk2"/>
                </a:solidFill>
                <a:latin typeface="Roboto" pitchFamily="2" charset="0"/>
                <a:ea typeface="Roboto" pitchFamily="2" charset="0"/>
                <a:sym typeface="Arial"/>
              </a:rPr>
              <a:t>27</a:t>
            </a:fld>
            <a:endParaRPr sz="1000" b="0" i="0" u="none" strike="noStrike" cap="none" dirty="0">
              <a:solidFill>
                <a:schemeClr val="dk2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pic>
        <p:nvPicPr>
          <p:cNvPr id="299" name="Shape 29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1634" y="0"/>
            <a:ext cx="6004731" cy="5142725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Shape 300"/>
          <p:cNvSpPr/>
          <p:nvPr/>
        </p:nvSpPr>
        <p:spPr>
          <a:xfrm>
            <a:off x="4229950" y="1883225"/>
            <a:ext cx="1560175" cy="1898900"/>
          </a:xfrm>
          <a:custGeom>
            <a:avLst/>
            <a:gdLst/>
            <a:ahLst/>
            <a:cxnLst/>
            <a:rect l="0" t="0" r="0" b="0"/>
            <a:pathLst>
              <a:path w="62407" h="75956" extrusionOk="0">
                <a:moveTo>
                  <a:pt x="0" y="50056"/>
                </a:moveTo>
                <a:cubicBezTo>
                  <a:pt x="2425" y="51511"/>
                  <a:pt x="4787" y="53147"/>
                  <a:pt x="6787" y="55147"/>
                </a:cubicBezTo>
                <a:cubicBezTo>
                  <a:pt x="9917" y="58277"/>
                  <a:pt x="8768" y="65043"/>
                  <a:pt x="12726" y="67025"/>
                </a:cubicBezTo>
                <a:cubicBezTo>
                  <a:pt x="14496" y="67911"/>
                  <a:pt x="16744" y="66545"/>
                  <a:pt x="18665" y="67025"/>
                </a:cubicBezTo>
                <a:cubicBezTo>
                  <a:pt x="23770" y="68301"/>
                  <a:pt x="27135" y="73807"/>
                  <a:pt x="32240" y="75085"/>
                </a:cubicBezTo>
                <a:cubicBezTo>
                  <a:pt x="37652" y="76440"/>
                  <a:pt x="44839" y="76484"/>
                  <a:pt x="48784" y="72539"/>
                </a:cubicBezTo>
                <a:cubicBezTo>
                  <a:pt x="53816" y="67507"/>
                  <a:pt x="52149" y="58295"/>
                  <a:pt x="56419" y="52602"/>
                </a:cubicBezTo>
                <a:cubicBezTo>
                  <a:pt x="58810" y="49415"/>
                  <a:pt x="63715" y="45561"/>
                  <a:pt x="61934" y="41997"/>
                </a:cubicBezTo>
                <a:cubicBezTo>
                  <a:pt x="58804" y="35734"/>
                  <a:pt x="50266" y="33577"/>
                  <a:pt x="46663" y="27574"/>
                </a:cubicBezTo>
                <a:cubicBezTo>
                  <a:pt x="41931" y="19689"/>
                  <a:pt x="41705" y="8227"/>
                  <a:pt x="45814" y="0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01" name="Shape 301"/>
          <p:cNvSpPr/>
          <p:nvPr/>
        </p:nvSpPr>
        <p:spPr>
          <a:xfrm>
            <a:off x="2342225" y="2402875"/>
            <a:ext cx="1908925" cy="752975"/>
          </a:xfrm>
          <a:custGeom>
            <a:avLst/>
            <a:gdLst/>
            <a:ahLst/>
            <a:cxnLst/>
            <a:rect l="0" t="0" r="0" b="0"/>
            <a:pathLst>
              <a:path w="76357" h="30119" extrusionOk="0">
                <a:moveTo>
                  <a:pt x="76357" y="30119"/>
                </a:moveTo>
                <a:cubicBezTo>
                  <a:pt x="73731" y="29068"/>
                  <a:pt x="70124" y="27801"/>
                  <a:pt x="69570" y="25028"/>
                </a:cubicBezTo>
                <a:cubicBezTo>
                  <a:pt x="69005" y="22200"/>
                  <a:pt x="70671" y="17243"/>
                  <a:pt x="67873" y="16544"/>
                </a:cubicBezTo>
                <a:cubicBezTo>
                  <a:pt x="62887" y="15298"/>
                  <a:pt x="57199" y="16720"/>
                  <a:pt x="52602" y="14423"/>
                </a:cubicBezTo>
                <a:cubicBezTo>
                  <a:pt x="41513" y="8882"/>
                  <a:pt x="29972" y="3703"/>
                  <a:pt x="17817" y="1273"/>
                </a:cubicBezTo>
                <a:cubicBezTo>
                  <a:pt x="11978" y="106"/>
                  <a:pt x="5649" y="1882"/>
                  <a:pt x="0" y="0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02" name="Shape 302"/>
          <p:cNvSpPr/>
          <p:nvPr/>
        </p:nvSpPr>
        <p:spPr>
          <a:xfrm>
            <a:off x="2374050" y="3007375"/>
            <a:ext cx="1710875" cy="1399875"/>
          </a:xfrm>
          <a:custGeom>
            <a:avLst/>
            <a:gdLst/>
            <a:ahLst/>
            <a:cxnLst/>
            <a:rect l="0" t="0" r="0" b="0"/>
            <a:pathLst>
              <a:path w="68435" h="55995" extrusionOk="0">
                <a:moveTo>
                  <a:pt x="68297" y="0"/>
                </a:moveTo>
                <a:cubicBezTo>
                  <a:pt x="68297" y="2580"/>
                  <a:pt x="68849" y="5811"/>
                  <a:pt x="67024" y="7636"/>
                </a:cubicBezTo>
                <a:cubicBezTo>
                  <a:pt x="63894" y="10766"/>
                  <a:pt x="59106" y="11596"/>
                  <a:pt x="55147" y="13575"/>
                </a:cubicBezTo>
                <a:cubicBezTo>
                  <a:pt x="45115" y="18589"/>
                  <a:pt x="39243" y="29539"/>
                  <a:pt x="30118" y="36058"/>
                </a:cubicBezTo>
                <a:cubicBezTo>
                  <a:pt x="20321" y="43057"/>
                  <a:pt x="5384" y="45226"/>
                  <a:pt x="0" y="55995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03" name="Shape 303"/>
          <p:cNvSpPr/>
          <p:nvPr/>
        </p:nvSpPr>
        <p:spPr>
          <a:xfrm>
            <a:off x="4049650" y="186400"/>
            <a:ext cx="1389275" cy="1728650"/>
          </a:xfrm>
          <a:custGeom>
            <a:avLst/>
            <a:gdLst/>
            <a:ahLst/>
            <a:cxnLst/>
            <a:rect l="0" t="0" r="0" b="0"/>
            <a:pathLst>
              <a:path w="55571" h="69146" extrusionOk="0">
                <a:moveTo>
                  <a:pt x="53026" y="69146"/>
                </a:moveTo>
                <a:cubicBezTo>
                  <a:pt x="53938" y="67627"/>
                  <a:pt x="55571" y="66251"/>
                  <a:pt x="55571" y="64479"/>
                </a:cubicBezTo>
                <a:cubicBezTo>
                  <a:pt x="55571" y="63065"/>
                  <a:pt x="52743" y="64479"/>
                  <a:pt x="51329" y="64479"/>
                </a:cubicBezTo>
                <a:cubicBezTo>
                  <a:pt x="46390" y="64479"/>
                  <a:pt x="40719" y="62492"/>
                  <a:pt x="37755" y="58541"/>
                </a:cubicBezTo>
                <a:cubicBezTo>
                  <a:pt x="33330" y="52642"/>
                  <a:pt x="44059" y="42240"/>
                  <a:pt x="39452" y="36482"/>
                </a:cubicBezTo>
                <a:cubicBezTo>
                  <a:pt x="34404" y="30173"/>
                  <a:pt x="25553" y="28180"/>
                  <a:pt x="19090" y="23331"/>
                </a:cubicBezTo>
                <a:cubicBezTo>
                  <a:pt x="13716" y="19300"/>
                  <a:pt x="7849" y="15555"/>
                  <a:pt x="3818" y="10181"/>
                </a:cubicBezTo>
                <a:cubicBezTo>
                  <a:pt x="1643" y="7282"/>
                  <a:pt x="1622" y="3241"/>
                  <a:pt x="0" y="0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04" name="Shape 304"/>
          <p:cNvSpPr/>
          <p:nvPr/>
        </p:nvSpPr>
        <p:spPr>
          <a:xfrm>
            <a:off x="5407125" y="59150"/>
            <a:ext cx="2863375" cy="1728625"/>
          </a:xfrm>
          <a:custGeom>
            <a:avLst/>
            <a:gdLst/>
            <a:ahLst/>
            <a:cxnLst/>
            <a:rect l="0" t="0" r="0" b="0"/>
            <a:pathLst>
              <a:path w="114535" h="69145" extrusionOk="0">
                <a:moveTo>
                  <a:pt x="114535" y="0"/>
                </a:moveTo>
                <a:cubicBezTo>
                  <a:pt x="105055" y="9480"/>
                  <a:pt x="93442" y="16556"/>
                  <a:pt x="82720" y="24604"/>
                </a:cubicBezTo>
                <a:cubicBezTo>
                  <a:pt x="79126" y="27302"/>
                  <a:pt x="74013" y="27421"/>
                  <a:pt x="70418" y="30118"/>
                </a:cubicBezTo>
                <a:cubicBezTo>
                  <a:pt x="58582" y="38997"/>
                  <a:pt x="55159" y="56700"/>
                  <a:pt x="42845" y="64903"/>
                </a:cubicBezTo>
                <a:cubicBezTo>
                  <a:pt x="37074" y="68748"/>
                  <a:pt x="28993" y="65752"/>
                  <a:pt x="22058" y="65752"/>
                </a:cubicBezTo>
                <a:cubicBezTo>
                  <a:pt x="14619" y="65752"/>
                  <a:pt x="7439" y="69145"/>
                  <a:pt x="0" y="69145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05" name="Shape 305"/>
          <p:cNvSpPr/>
          <p:nvPr/>
        </p:nvSpPr>
        <p:spPr>
          <a:xfrm>
            <a:off x="5778300" y="3071000"/>
            <a:ext cx="2566450" cy="466625"/>
          </a:xfrm>
          <a:custGeom>
            <a:avLst/>
            <a:gdLst/>
            <a:ahLst/>
            <a:cxnLst/>
            <a:rect l="0" t="0" r="0" b="0"/>
            <a:pathLst>
              <a:path w="102658" h="18665" extrusionOk="0">
                <a:moveTo>
                  <a:pt x="0" y="0"/>
                </a:moveTo>
                <a:cubicBezTo>
                  <a:pt x="3206" y="0"/>
                  <a:pt x="4343" y="4930"/>
                  <a:pt x="7211" y="6363"/>
                </a:cubicBezTo>
                <a:cubicBezTo>
                  <a:pt x="10626" y="8070"/>
                  <a:pt x="14962" y="5435"/>
                  <a:pt x="18665" y="6363"/>
                </a:cubicBezTo>
                <a:cubicBezTo>
                  <a:pt x="28270" y="8770"/>
                  <a:pt x="38457" y="5515"/>
                  <a:pt x="48359" y="5515"/>
                </a:cubicBezTo>
                <a:cubicBezTo>
                  <a:pt x="51614" y="5515"/>
                  <a:pt x="55204" y="3636"/>
                  <a:pt x="58116" y="5091"/>
                </a:cubicBezTo>
                <a:cubicBezTo>
                  <a:pt x="72000" y="12029"/>
                  <a:pt x="87137" y="18665"/>
                  <a:pt x="102658" y="18665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06" name="Shape 306"/>
          <p:cNvSpPr/>
          <p:nvPr/>
        </p:nvSpPr>
        <p:spPr>
          <a:xfrm>
            <a:off x="4070875" y="3166137"/>
            <a:ext cx="212100" cy="21525"/>
          </a:xfrm>
          <a:custGeom>
            <a:avLst/>
            <a:gdLst/>
            <a:ahLst/>
            <a:cxnLst/>
            <a:rect l="0" t="0" r="0" b="0"/>
            <a:pathLst>
              <a:path w="8484" h="861" extrusionOk="0">
                <a:moveTo>
                  <a:pt x="0" y="13"/>
                </a:moveTo>
                <a:cubicBezTo>
                  <a:pt x="2842" y="13"/>
                  <a:pt x="5788" y="-37"/>
                  <a:pt x="8484" y="861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07" name="Shape 307"/>
          <p:cNvSpPr txBox="1"/>
          <p:nvPr/>
        </p:nvSpPr>
        <p:spPr>
          <a:xfrm>
            <a:off x="0" y="339502"/>
            <a:ext cx="1763688" cy="47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Aantal autowegen:</a:t>
            </a:r>
            <a:endParaRPr sz="2400" b="1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b="1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1</a:t>
            </a:r>
            <a:endParaRPr sz="2400" b="1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b="1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2</a:t>
            </a:r>
            <a:endParaRPr sz="2400" b="1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b="1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3</a:t>
            </a:r>
            <a:endParaRPr sz="2400" b="1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b="1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4</a:t>
            </a:r>
            <a:endParaRPr sz="2400" b="1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b="1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5</a:t>
            </a:r>
            <a:endParaRPr sz="2400" b="1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b="1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6</a:t>
            </a:r>
            <a:endParaRPr sz="2400" b="1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869A64E-E54C-4626-8B2B-DFEBDDFBE3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3919" y="-96251"/>
            <a:ext cx="1290081" cy="109086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>
            <a:spLocks noGrp="1"/>
          </p:cNvSpPr>
          <p:nvPr>
            <p:ph type="sldNum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 sz="1000" b="0" i="0" u="none" strike="noStrike" cap="none">
                <a:solidFill>
                  <a:schemeClr val="dk2"/>
                </a:solidFill>
                <a:latin typeface="Roboto" pitchFamily="2" charset="0"/>
                <a:ea typeface="Roboto" pitchFamily="2" charset="0"/>
                <a:sym typeface="Arial"/>
              </a:rPr>
              <a:t>28</a:t>
            </a:fld>
            <a:endParaRPr sz="1000" b="0" i="0" u="none" strike="noStrike" cap="none" dirty="0">
              <a:solidFill>
                <a:schemeClr val="dk2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pic>
        <p:nvPicPr>
          <p:cNvPr id="313" name="Shape 31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1634" y="0"/>
            <a:ext cx="6004731" cy="5142725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Shape 314"/>
          <p:cNvSpPr/>
          <p:nvPr/>
        </p:nvSpPr>
        <p:spPr>
          <a:xfrm>
            <a:off x="4229950" y="1883225"/>
            <a:ext cx="1560175" cy="1898900"/>
          </a:xfrm>
          <a:custGeom>
            <a:avLst/>
            <a:gdLst/>
            <a:ahLst/>
            <a:cxnLst/>
            <a:rect l="0" t="0" r="0" b="0"/>
            <a:pathLst>
              <a:path w="62407" h="75956" extrusionOk="0">
                <a:moveTo>
                  <a:pt x="0" y="50056"/>
                </a:moveTo>
                <a:cubicBezTo>
                  <a:pt x="2425" y="51511"/>
                  <a:pt x="4787" y="53147"/>
                  <a:pt x="6787" y="55147"/>
                </a:cubicBezTo>
                <a:cubicBezTo>
                  <a:pt x="9917" y="58277"/>
                  <a:pt x="8768" y="65043"/>
                  <a:pt x="12726" y="67025"/>
                </a:cubicBezTo>
                <a:cubicBezTo>
                  <a:pt x="14496" y="67911"/>
                  <a:pt x="16744" y="66545"/>
                  <a:pt x="18665" y="67025"/>
                </a:cubicBezTo>
                <a:cubicBezTo>
                  <a:pt x="23770" y="68301"/>
                  <a:pt x="27135" y="73807"/>
                  <a:pt x="32240" y="75085"/>
                </a:cubicBezTo>
                <a:cubicBezTo>
                  <a:pt x="37652" y="76440"/>
                  <a:pt x="44839" y="76484"/>
                  <a:pt x="48784" y="72539"/>
                </a:cubicBezTo>
                <a:cubicBezTo>
                  <a:pt x="53816" y="67507"/>
                  <a:pt x="52149" y="58295"/>
                  <a:pt x="56419" y="52602"/>
                </a:cubicBezTo>
                <a:cubicBezTo>
                  <a:pt x="58810" y="49415"/>
                  <a:pt x="63715" y="45561"/>
                  <a:pt x="61934" y="41997"/>
                </a:cubicBezTo>
                <a:cubicBezTo>
                  <a:pt x="58804" y="35734"/>
                  <a:pt x="50266" y="33577"/>
                  <a:pt x="46663" y="27574"/>
                </a:cubicBezTo>
                <a:cubicBezTo>
                  <a:pt x="41931" y="19689"/>
                  <a:pt x="41705" y="8227"/>
                  <a:pt x="45814" y="0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15" name="Shape 315"/>
          <p:cNvSpPr/>
          <p:nvPr/>
        </p:nvSpPr>
        <p:spPr>
          <a:xfrm>
            <a:off x="2342225" y="2402875"/>
            <a:ext cx="1908925" cy="752975"/>
          </a:xfrm>
          <a:custGeom>
            <a:avLst/>
            <a:gdLst/>
            <a:ahLst/>
            <a:cxnLst/>
            <a:rect l="0" t="0" r="0" b="0"/>
            <a:pathLst>
              <a:path w="76357" h="30119" extrusionOk="0">
                <a:moveTo>
                  <a:pt x="76357" y="30119"/>
                </a:moveTo>
                <a:cubicBezTo>
                  <a:pt x="73731" y="29068"/>
                  <a:pt x="70124" y="27801"/>
                  <a:pt x="69570" y="25028"/>
                </a:cubicBezTo>
                <a:cubicBezTo>
                  <a:pt x="69005" y="22200"/>
                  <a:pt x="70671" y="17243"/>
                  <a:pt x="67873" y="16544"/>
                </a:cubicBezTo>
                <a:cubicBezTo>
                  <a:pt x="62887" y="15298"/>
                  <a:pt x="57199" y="16720"/>
                  <a:pt x="52602" y="14423"/>
                </a:cubicBezTo>
                <a:cubicBezTo>
                  <a:pt x="41513" y="8882"/>
                  <a:pt x="29972" y="3703"/>
                  <a:pt x="17817" y="1273"/>
                </a:cubicBezTo>
                <a:cubicBezTo>
                  <a:pt x="11978" y="106"/>
                  <a:pt x="5649" y="1882"/>
                  <a:pt x="0" y="0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16" name="Shape 316"/>
          <p:cNvSpPr/>
          <p:nvPr/>
        </p:nvSpPr>
        <p:spPr>
          <a:xfrm>
            <a:off x="2374050" y="3007375"/>
            <a:ext cx="1710875" cy="1399875"/>
          </a:xfrm>
          <a:custGeom>
            <a:avLst/>
            <a:gdLst/>
            <a:ahLst/>
            <a:cxnLst/>
            <a:rect l="0" t="0" r="0" b="0"/>
            <a:pathLst>
              <a:path w="68435" h="55995" extrusionOk="0">
                <a:moveTo>
                  <a:pt x="68297" y="0"/>
                </a:moveTo>
                <a:cubicBezTo>
                  <a:pt x="68297" y="2580"/>
                  <a:pt x="68849" y="5811"/>
                  <a:pt x="67024" y="7636"/>
                </a:cubicBezTo>
                <a:cubicBezTo>
                  <a:pt x="63894" y="10766"/>
                  <a:pt x="59106" y="11596"/>
                  <a:pt x="55147" y="13575"/>
                </a:cubicBezTo>
                <a:cubicBezTo>
                  <a:pt x="45115" y="18589"/>
                  <a:pt x="39243" y="29539"/>
                  <a:pt x="30118" y="36058"/>
                </a:cubicBezTo>
                <a:cubicBezTo>
                  <a:pt x="20321" y="43057"/>
                  <a:pt x="5384" y="45226"/>
                  <a:pt x="0" y="55995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17" name="Shape 317"/>
          <p:cNvSpPr/>
          <p:nvPr/>
        </p:nvSpPr>
        <p:spPr>
          <a:xfrm>
            <a:off x="4049650" y="186400"/>
            <a:ext cx="1389275" cy="1728650"/>
          </a:xfrm>
          <a:custGeom>
            <a:avLst/>
            <a:gdLst/>
            <a:ahLst/>
            <a:cxnLst/>
            <a:rect l="0" t="0" r="0" b="0"/>
            <a:pathLst>
              <a:path w="55571" h="69146" extrusionOk="0">
                <a:moveTo>
                  <a:pt x="53026" y="69146"/>
                </a:moveTo>
                <a:cubicBezTo>
                  <a:pt x="53938" y="67627"/>
                  <a:pt x="55571" y="66251"/>
                  <a:pt x="55571" y="64479"/>
                </a:cubicBezTo>
                <a:cubicBezTo>
                  <a:pt x="55571" y="63065"/>
                  <a:pt x="52743" y="64479"/>
                  <a:pt x="51329" y="64479"/>
                </a:cubicBezTo>
                <a:cubicBezTo>
                  <a:pt x="46390" y="64479"/>
                  <a:pt x="40719" y="62492"/>
                  <a:pt x="37755" y="58541"/>
                </a:cubicBezTo>
                <a:cubicBezTo>
                  <a:pt x="33330" y="52642"/>
                  <a:pt x="44059" y="42240"/>
                  <a:pt x="39452" y="36482"/>
                </a:cubicBezTo>
                <a:cubicBezTo>
                  <a:pt x="34404" y="30173"/>
                  <a:pt x="25553" y="28180"/>
                  <a:pt x="19090" y="23331"/>
                </a:cubicBezTo>
                <a:cubicBezTo>
                  <a:pt x="13716" y="19300"/>
                  <a:pt x="7849" y="15555"/>
                  <a:pt x="3818" y="10181"/>
                </a:cubicBezTo>
                <a:cubicBezTo>
                  <a:pt x="1643" y="7282"/>
                  <a:pt x="1622" y="3241"/>
                  <a:pt x="0" y="0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18" name="Shape 318"/>
          <p:cNvSpPr/>
          <p:nvPr/>
        </p:nvSpPr>
        <p:spPr>
          <a:xfrm>
            <a:off x="5407125" y="59150"/>
            <a:ext cx="2863375" cy="1728625"/>
          </a:xfrm>
          <a:custGeom>
            <a:avLst/>
            <a:gdLst/>
            <a:ahLst/>
            <a:cxnLst/>
            <a:rect l="0" t="0" r="0" b="0"/>
            <a:pathLst>
              <a:path w="114535" h="69145" extrusionOk="0">
                <a:moveTo>
                  <a:pt x="114535" y="0"/>
                </a:moveTo>
                <a:cubicBezTo>
                  <a:pt x="105055" y="9480"/>
                  <a:pt x="93442" y="16556"/>
                  <a:pt x="82720" y="24604"/>
                </a:cubicBezTo>
                <a:cubicBezTo>
                  <a:pt x="79126" y="27302"/>
                  <a:pt x="74013" y="27421"/>
                  <a:pt x="70418" y="30118"/>
                </a:cubicBezTo>
                <a:cubicBezTo>
                  <a:pt x="58582" y="38997"/>
                  <a:pt x="55159" y="56700"/>
                  <a:pt x="42845" y="64903"/>
                </a:cubicBezTo>
                <a:cubicBezTo>
                  <a:pt x="37074" y="68748"/>
                  <a:pt x="28993" y="65752"/>
                  <a:pt x="22058" y="65752"/>
                </a:cubicBezTo>
                <a:cubicBezTo>
                  <a:pt x="14619" y="65752"/>
                  <a:pt x="7439" y="69145"/>
                  <a:pt x="0" y="69145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19" name="Shape 319"/>
          <p:cNvSpPr/>
          <p:nvPr/>
        </p:nvSpPr>
        <p:spPr>
          <a:xfrm>
            <a:off x="5778300" y="3071000"/>
            <a:ext cx="2566450" cy="466625"/>
          </a:xfrm>
          <a:custGeom>
            <a:avLst/>
            <a:gdLst/>
            <a:ahLst/>
            <a:cxnLst/>
            <a:rect l="0" t="0" r="0" b="0"/>
            <a:pathLst>
              <a:path w="102658" h="18665" extrusionOk="0">
                <a:moveTo>
                  <a:pt x="0" y="0"/>
                </a:moveTo>
                <a:cubicBezTo>
                  <a:pt x="3206" y="0"/>
                  <a:pt x="4343" y="4930"/>
                  <a:pt x="7211" y="6363"/>
                </a:cubicBezTo>
                <a:cubicBezTo>
                  <a:pt x="10626" y="8070"/>
                  <a:pt x="14962" y="5435"/>
                  <a:pt x="18665" y="6363"/>
                </a:cubicBezTo>
                <a:cubicBezTo>
                  <a:pt x="28270" y="8770"/>
                  <a:pt x="38457" y="5515"/>
                  <a:pt x="48359" y="5515"/>
                </a:cubicBezTo>
                <a:cubicBezTo>
                  <a:pt x="51614" y="5515"/>
                  <a:pt x="55204" y="3636"/>
                  <a:pt x="58116" y="5091"/>
                </a:cubicBezTo>
                <a:cubicBezTo>
                  <a:pt x="72000" y="12029"/>
                  <a:pt x="87137" y="18665"/>
                  <a:pt x="102658" y="18665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20" name="Shape 320"/>
          <p:cNvSpPr/>
          <p:nvPr/>
        </p:nvSpPr>
        <p:spPr>
          <a:xfrm>
            <a:off x="4611725" y="3781550"/>
            <a:ext cx="424225" cy="1346850"/>
          </a:xfrm>
          <a:custGeom>
            <a:avLst/>
            <a:gdLst/>
            <a:ahLst/>
            <a:cxnLst/>
            <a:rect l="0" t="0" r="0" b="0"/>
            <a:pathLst>
              <a:path w="16969" h="53874" extrusionOk="0">
                <a:moveTo>
                  <a:pt x="16969" y="0"/>
                </a:moveTo>
                <a:cubicBezTo>
                  <a:pt x="125" y="8412"/>
                  <a:pt x="0" y="35046"/>
                  <a:pt x="0" y="53874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21" name="Shape 321"/>
          <p:cNvSpPr/>
          <p:nvPr/>
        </p:nvSpPr>
        <p:spPr>
          <a:xfrm>
            <a:off x="4081475" y="3159374"/>
            <a:ext cx="201500" cy="17675"/>
          </a:xfrm>
          <a:custGeom>
            <a:avLst/>
            <a:gdLst/>
            <a:ahLst/>
            <a:cxnLst/>
            <a:rect l="0" t="0" r="0" b="0"/>
            <a:pathLst>
              <a:path w="8060" h="707" extrusionOk="0">
                <a:moveTo>
                  <a:pt x="0" y="283"/>
                </a:moveTo>
                <a:cubicBezTo>
                  <a:pt x="2690" y="283"/>
                  <a:pt x="5653" y="-495"/>
                  <a:pt x="8060" y="707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22" name="Shape 322"/>
          <p:cNvSpPr/>
          <p:nvPr/>
        </p:nvSpPr>
        <p:spPr>
          <a:xfrm>
            <a:off x="4749600" y="3578850"/>
            <a:ext cx="96075" cy="393617"/>
          </a:xfrm>
          <a:custGeom>
            <a:avLst/>
            <a:gdLst/>
            <a:ahLst/>
            <a:cxnLst/>
            <a:rect l="0" t="0" r="0" b="0"/>
            <a:pathLst>
              <a:path w="3843" h="13999" extrusionOk="0">
                <a:moveTo>
                  <a:pt x="2545" y="13999"/>
                </a:moveTo>
                <a:cubicBezTo>
                  <a:pt x="4664" y="9756"/>
                  <a:pt x="4242" y="2121"/>
                  <a:pt x="0" y="0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23" name="Shape 323"/>
          <p:cNvSpPr/>
          <p:nvPr/>
        </p:nvSpPr>
        <p:spPr>
          <a:xfrm>
            <a:off x="5099575" y="3792150"/>
            <a:ext cx="286325" cy="1315050"/>
          </a:xfrm>
          <a:custGeom>
            <a:avLst/>
            <a:gdLst/>
            <a:ahLst/>
            <a:cxnLst/>
            <a:rect l="0" t="0" r="0" b="0"/>
            <a:pathLst>
              <a:path w="11453" h="52602" extrusionOk="0">
                <a:moveTo>
                  <a:pt x="0" y="0"/>
                </a:moveTo>
                <a:cubicBezTo>
                  <a:pt x="3794" y="3794"/>
                  <a:pt x="6391" y="10066"/>
                  <a:pt x="5090" y="15272"/>
                </a:cubicBezTo>
                <a:cubicBezTo>
                  <a:pt x="3771" y="20550"/>
                  <a:pt x="525" y="26341"/>
                  <a:pt x="2545" y="31392"/>
                </a:cubicBezTo>
                <a:cubicBezTo>
                  <a:pt x="5392" y="38512"/>
                  <a:pt x="11453" y="44934"/>
                  <a:pt x="11453" y="52602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24" name="Shape 324"/>
          <p:cNvSpPr/>
          <p:nvPr/>
        </p:nvSpPr>
        <p:spPr>
          <a:xfrm>
            <a:off x="5025325" y="3781550"/>
            <a:ext cx="95450" cy="42425"/>
          </a:xfrm>
          <a:custGeom>
            <a:avLst/>
            <a:gdLst/>
            <a:ahLst/>
            <a:cxnLst/>
            <a:rect l="0" t="0" r="0" b="0"/>
            <a:pathLst>
              <a:path w="3818" h="1697" extrusionOk="0">
                <a:moveTo>
                  <a:pt x="0" y="0"/>
                </a:moveTo>
                <a:cubicBezTo>
                  <a:pt x="1159" y="772"/>
                  <a:pt x="2425" y="1697"/>
                  <a:pt x="3818" y="1697"/>
                </a:cubicBezTo>
              </a:path>
            </a:pathLst>
          </a:cu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25" name="Shape 325"/>
          <p:cNvSpPr txBox="1"/>
          <p:nvPr/>
        </p:nvSpPr>
        <p:spPr>
          <a:xfrm>
            <a:off x="0" y="334025"/>
            <a:ext cx="1763688" cy="47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Aantal autowegen:</a:t>
            </a:r>
            <a:endParaRPr sz="2400" b="1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b="1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1</a:t>
            </a:r>
            <a:endParaRPr sz="2400" b="1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b="1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2</a:t>
            </a:r>
            <a:endParaRPr sz="2400" b="1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b="1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3</a:t>
            </a:r>
            <a:endParaRPr sz="2400" b="1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b="1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4</a:t>
            </a:r>
            <a:endParaRPr sz="2400" b="1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b="1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5</a:t>
            </a:r>
            <a:endParaRPr sz="2400" b="1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b="1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6</a:t>
            </a:r>
            <a:endParaRPr sz="2400" b="1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b="1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7</a:t>
            </a:r>
            <a:endParaRPr sz="2400" b="1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b="1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8</a:t>
            </a:r>
            <a:endParaRPr sz="2400" b="1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B559F388-E57E-44F5-ABF8-BB5D0B751B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3919" y="-96251"/>
            <a:ext cx="1290081" cy="109086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 txBox="1">
            <a:spLocks noGrp="1"/>
          </p:cNvSpPr>
          <p:nvPr>
            <p:ph type="sldNum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 sz="1000" b="0" i="0" u="none" strike="noStrike" cap="none">
                <a:solidFill>
                  <a:schemeClr val="dk2"/>
                </a:solidFill>
                <a:latin typeface="Roboto" pitchFamily="2" charset="0"/>
                <a:ea typeface="Roboto" pitchFamily="2" charset="0"/>
                <a:sym typeface="Arial"/>
              </a:rPr>
              <a:t>29</a:t>
            </a:fld>
            <a:endParaRPr sz="1000" b="0" i="0" u="none" strike="noStrike" cap="none" dirty="0">
              <a:solidFill>
                <a:schemeClr val="dk2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pic>
        <p:nvPicPr>
          <p:cNvPr id="331" name="Shape 33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1634" y="0"/>
            <a:ext cx="6004731" cy="51427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</p:pic>
      <p:sp>
        <p:nvSpPr>
          <p:cNvPr id="332" name="Shape 332"/>
          <p:cNvSpPr/>
          <p:nvPr/>
        </p:nvSpPr>
        <p:spPr>
          <a:xfrm>
            <a:off x="4229950" y="1883225"/>
            <a:ext cx="1560175" cy="1898900"/>
          </a:xfrm>
          <a:custGeom>
            <a:avLst/>
            <a:gdLst/>
            <a:ahLst/>
            <a:cxnLst/>
            <a:rect l="0" t="0" r="0" b="0"/>
            <a:pathLst>
              <a:path w="62407" h="75956" extrusionOk="0">
                <a:moveTo>
                  <a:pt x="0" y="50056"/>
                </a:moveTo>
                <a:cubicBezTo>
                  <a:pt x="2425" y="51511"/>
                  <a:pt x="4787" y="53147"/>
                  <a:pt x="6787" y="55147"/>
                </a:cubicBezTo>
                <a:cubicBezTo>
                  <a:pt x="9917" y="58277"/>
                  <a:pt x="8768" y="65043"/>
                  <a:pt x="12726" y="67025"/>
                </a:cubicBezTo>
                <a:cubicBezTo>
                  <a:pt x="14496" y="67911"/>
                  <a:pt x="16744" y="66545"/>
                  <a:pt x="18665" y="67025"/>
                </a:cubicBezTo>
                <a:cubicBezTo>
                  <a:pt x="23770" y="68301"/>
                  <a:pt x="27135" y="73807"/>
                  <a:pt x="32240" y="75085"/>
                </a:cubicBezTo>
                <a:cubicBezTo>
                  <a:pt x="37652" y="76440"/>
                  <a:pt x="44839" y="76484"/>
                  <a:pt x="48784" y="72539"/>
                </a:cubicBezTo>
                <a:cubicBezTo>
                  <a:pt x="53816" y="67507"/>
                  <a:pt x="52149" y="58295"/>
                  <a:pt x="56419" y="52602"/>
                </a:cubicBezTo>
                <a:cubicBezTo>
                  <a:pt x="58810" y="49415"/>
                  <a:pt x="63715" y="45561"/>
                  <a:pt x="61934" y="41997"/>
                </a:cubicBezTo>
                <a:cubicBezTo>
                  <a:pt x="58804" y="35734"/>
                  <a:pt x="50266" y="33577"/>
                  <a:pt x="46663" y="27574"/>
                </a:cubicBezTo>
                <a:cubicBezTo>
                  <a:pt x="41931" y="19689"/>
                  <a:pt x="41705" y="8227"/>
                  <a:pt x="45814" y="0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33" name="Shape 333"/>
          <p:cNvSpPr/>
          <p:nvPr/>
        </p:nvSpPr>
        <p:spPr>
          <a:xfrm>
            <a:off x="2342225" y="2402875"/>
            <a:ext cx="1908925" cy="752975"/>
          </a:xfrm>
          <a:custGeom>
            <a:avLst/>
            <a:gdLst/>
            <a:ahLst/>
            <a:cxnLst/>
            <a:rect l="0" t="0" r="0" b="0"/>
            <a:pathLst>
              <a:path w="76357" h="30119" extrusionOk="0">
                <a:moveTo>
                  <a:pt x="76357" y="30119"/>
                </a:moveTo>
                <a:cubicBezTo>
                  <a:pt x="73731" y="29068"/>
                  <a:pt x="70124" y="27801"/>
                  <a:pt x="69570" y="25028"/>
                </a:cubicBezTo>
                <a:cubicBezTo>
                  <a:pt x="69005" y="22200"/>
                  <a:pt x="70671" y="17243"/>
                  <a:pt x="67873" y="16544"/>
                </a:cubicBezTo>
                <a:cubicBezTo>
                  <a:pt x="62887" y="15298"/>
                  <a:pt x="57199" y="16720"/>
                  <a:pt x="52602" y="14423"/>
                </a:cubicBezTo>
                <a:cubicBezTo>
                  <a:pt x="41513" y="8882"/>
                  <a:pt x="29972" y="3703"/>
                  <a:pt x="17817" y="1273"/>
                </a:cubicBezTo>
                <a:cubicBezTo>
                  <a:pt x="11978" y="106"/>
                  <a:pt x="5649" y="1882"/>
                  <a:pt x="0" y="0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34" name="Shape 334"/>
          <p:cNvSpPr/>
          <p:nvPr/>
        </p:nvSpPr>
        <p:spPr>
          <a:xfrm>
            <a:off x="2374050" y="3007375"/>
            <a:ext cx="1710875" cy="1399875"/>
          </a:xfrm>
          <a:custGeom>
            <a:avLst/>
            <a:gdLst/>
            <a:ahLst/>
            <a:cxnLst/>
            <a:rect l="0" t="0" r="0" b="0"/>
            <a:pathLst>
              <a:path w="68435" h="55995" extrusionOk="0">
                <a:moveTo>
                  <a:pt x="68297" y="0"/>
                </a:moveTo>
                <a:cubicBezTo>
                  <a:pt x="68297" y="2580"/>
                  <a:pt x="68849" y="5811"/>
                  <a:pt x="67024" y="7636"/>
                </a:cubicBezTo>
                <a:cubicBezTo>
                  <a:pt x="63894" y="10766"/>
                  <a:pt x="59106" y="11596"/>
                  <a:pt x="55147" y="13575"/>
                </a:cubicBezTo>
                <a:cubicBezTo>
                  <a:pt x="45115" y="18589"/>
                  <a:pt x="39243" y="29539"/>
                  <a:pt x="30118" y="36058"/>
                </a:cubicBezTo>
                <a:cubicBezTo>
                  <a:pt x="20321" y="43057"/>
                  <a:pt x="5384" y="45226"/>
                  <a:pt x="0" y="55995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35" name="Shape 335"/>
          <p:cNvSpPr/>
          <p:nvPr/>
        </p:nvSpPr>
        <p:spPr>
          <a:xfrm>
            <a:off x="4049650" y="186400"/>
            <a:ext cx="1389275" cy="1728650"/>
          </a:xfrm>
          <a:custGeom>
            <a:avLst/>
            <a:gdLst/>
            <a:ahLst/>
            <a:cxnLst/>
            <a:rect l="0" t="0" r="0" b="0"/>
            <a:pathLst>
              <a:path w="55571" h="69146" extrusionOk="0">
                <a:moveTo>
                  <a:pt x="53026" y="69146"/>
                </a:moveTo>
                <a:cubicBezTo>
                  <a:pt x="53938" y="67627"/>
                  <a:pt x="55571" y="66251"/>
                  <a:pt x="55571" y="64479"/>
                </a:cubicBezTo>
                <a:cubicBezTo>
                  <a:pt x="55571" y="63065"/>
                  <a:pt x="52743" y="64479"/>
                  <a:pt x="51329" y="64479"/>
                </a:cubicBezTo>
                <a:cubicBezTo>
                  <a:pt x="46390" y="64479"/>
                  <a:pt x="40719" y="62492"/>
                  <a:pt x="37755" y="58541"/>
                </a:cubicBezTo>
                <a:cubicBezTo>
                  <a:pt x="33330" y="52642"/>
                  <a:pt x="44059" y="42240"/>
                  <a:pt x="39452" y="36482"/>
                </a:cubicBezTo>
                <a:cubicBezTo>
                  <a:pt x="34404" y="30173"/>
                  <a:pt x="25553" y="28180"/>
                  <a:pt x="19090" y="23331"/>
                </a:cubicBezTo>
                <a:cubicBezTo>
                  <a:pt x="13716" y="19300"/>
                  <a:pt x="7849" y="15555"/>
                  <a:pt x="3818" y="10181"/>
                </a:cubicBezTo>
                <a:cubicBezTo>
                  <a:pt x="1643" y="7282"/>
                  <a:pt x="1622" y="3241"/>
                  <a:pt x="0" y="0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36" name="Shape 336"/>
          <p:cNvSpPr/>
          <p:nvPr/>
        </p:nvSpPr>
        <p:spPr>
          <a:xfrm>
            <a:off x="5407125" y="59150"/>
            <a:ext cx="2863375" cy="1728625"/>
          </a:xfrm>
          <a:custGeom>
            <a:avLst/>
            <a:gdLst/>
            <a:ahLst/>
            <a:cxnLst/>
            <a:rect l="0" t="0" r="0" b="0"/>
            <a:pathLst>
              <a:path w="114535" h="69145" extrusionOk="0">
                <a:moveTo>
                  <a:pt x="114535" y="0"/>
                </a:moveTo>
                <a:cubicBezTo>
                  <a:pt x="105055" y="9480"/>
                  <a:pt x="93442" y="16556"/>
                  <a:pt x="82720" y="24604"/>
                </a:cubicBezTo>
                <a:cubicBezTo>
                  <a:pt x="79126" y="27302"/>
                  <a:pt x="74013" y="27421"/>
                  <a:pt x="70418" y="30118"/>
                </a:cubicBezTo>
                <a:cubicBezTo>
                  <a:pt x="58582" y="38997"/>
                  <a:pt x="55159" y="56700"/>
                  <a:pt x="42845" y="64903"/>
                </a:cubicBezTo>
                <a:cubicBezTo>
                  <a:pt x="37074" y="68748"/>
                  <a:pt x="28993" y="65752"/>
                  <a:pt x="22058" y="65752"/>
                </a:cubicBezTo>
                <a:cubicBezTo>
                  <a:pt x="14619" y="65752"/>
                  <a:pt x="7439" y="69145"/>
                  <a:pt x="0" y="69145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37" name="Shape 337"/>
          <p:cNvSpPr/>
          <p:nvPr/>
        </p:nvSpPr>
        <p:spPr>
          <a:xfrm>
            <a:off x="5778300" y="3071000"/>
            <a:ext cx="2566450" cy="466625"/>
          </a:xfrm>
          <a:custGeom>
            <a:avLst/>
            <a:gdLst/>
            <a:ahLst/>
            <a:cxnLst/>
            <a:rect l="0" t="0" r="0" b="0"/>
            <a:pathLst>
              <a:path w="102658" h="18665" extrusionOk="0">
                <a:moveTo>
                  <a:pt x="0" y="0"/>
                </a:moveTo>
                <a:cubicBezTo>
                  <a:pt x="3206" y="0"/>
                  <a:pt x="4343" y="4930"/>
                  <a:pt x="7211" y="6363"/>
                </a:cubicBezTo>
                <a:cubicBezTo>
                  <a:pt x="10626" y="8070"/>
                  <a:pt x="14962" y="5435"/>
                  <a:pt x="18665" y="6363"/>
                </a:cubicBezTo>
                <a:cubicBezTo>
                  <a:pt x="28270" y="8770"/>
                  <a:pt x="38457" y="5515"/>
                  <a:pt x="48359" y="5515"/>
                </a:cubicBezTo>
                <a:cubicBezTo>
                  <a:pt x="51614" y="5515"/>
                  <a:pt x="55204" y="3636"/>
                  <a:pt x="58116" y="5091"/>
                </a:cubicBezTo>
                <a:cubicBezTo>
                  <a:pt x="72000" y="12029"/>
                  <a:pt x="87137" y="18665"/>
                  <a:pt x="102658" y="18665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38" name="Shape 338"/>
          <p:cNvSpPr/>
          <p:nvPr/>
        </p:nvSpPr>
        <p:spPr>
          <a:xfrm>
            <a:off x="4611725" y="3781550"/>
            <a:ext cx="424225" cy="1346850"/>
          </a:xfrm>
          <a:custGeom>
            <a:avLst/>
            <a:gdLst/>
            <a:ahLst/>
            <a:cxnLst/>
            <a:rect l="0" t="0" r="0" b="0"/>
            <a:pathLst>
              <a:path w="16969" h="53874" extrusionOk="0">
                <a:moveTo>
                  <a:pt x="16969" y="0"/>
                </a:moveTo>
                <a:cubicBezTo>
                  <a:pt x="125" y="8412"/>
                  <a:pt x="0" y="35046"/>
                  <a:pt x="0" y="53874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39" name="Shape 339"/>
          <p:cNvSpPr/>
          <p:nvPr/>
        </p:nvSpPr>
        <p:spPr>
          <a:xfrm>
            <a:off x="4081475" y="3159374"/>
            <a:ext cx="201500" cy="17675"/>
          </a:xfrm>
          <a:custGeom>
            <a:avLst/>
            <a:gdLst/>
            <a:ahLst/>
            <a:cxnLst/>
            <a:rect l="0" t="0" r="0" b="0"/>
            <a:pathLst>
              <a:path w="8060" h="707" extrusionOk="0">
                <a:moveTo>
                  <a:pt x="0" y="283"/>
                </a:moveTo>
                <a:cubicBezTo>
                  <a:pt x="2690" y="283"/>
                  <a:pt x="5653" y="-495"/>
                  <a:pt x="8060" y="707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40" name="Shape 340"/>
          <p:cNvSpPr/>
          <p:nvPr/>
        </p:nvSpPr>
        <p:spPr>
          <a:xfrm>
            <a:off x="4749600" y="3578850"/>
            <a:ext cx="96075" cy="393617"/>
          </a:xfrm>
          <a:custGeom>
            <a:avLst/>
            <a:gdLst/>
            <a:ahLst/>
            <a:cxnLst/>
            <a:rect l="0" t="0" r="0" b="0"/>
            <a:pathLst>
              <a:path w="3843" h="13999" extrusionOk="0">
                <a:moveTo>
                  <a:pt x="2545" y="13999"/>
                </a:moveTo>
                <a:cubicBezTo>
                  <a:pt x="4664" y="9756"/>
                  <a:pt x="4242" y="2121"/>
                  <a:pt x="0" y="0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41" name="Shape 341"/>
          <p:cNvSpPr/>
          <p:nvPr/>
        </p:nvSpPr>
        <p:spPr>
          <a:xfrm>
            <a:off x="5099575" y="3792150"/>
            <a:ext cx="286325" cy="1315050"/>
          </a:xfrm>
          <a:custGeom>
            <a:avLst/>
            <a:gdLst/>
            <a:ahLst/>
            <a:cxnLst/>
            <a:rect l="0" t="0" r="0" b="0"/>
            <a:pathLst>
              <a:path w="11453" h="52602" extrusionOk="0">
                <a:moveTo>
                  <a:pt x="0" y="0"/>
                </a:moveTo>
                <a:cubicBezTo>
                  <a:pt x="3794" y="3794"/>
                  <a:pt x="6391" y="10066"/>
                  <a:pt x="5090" y="15272"/>
                </a:cubicBezTo>
                <a:cubicBezTo>
                  <a:pt x="3771" y="20550"/>
                  <a:pt x="525" y="26341"/>
                  <a:pt x="2545" y="31392"/>
                </a:cubicBezTo>
                <a:cubicBezTo>
                  <a:pt x="5392" y="38512"/>
                  <a:pt x="11453" y="44934"/>
                  <a:pt x="11453" y="52602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42" name="Shape 342"/>
          <p:cNvSpPr/>
          <p:nvPr/>
        </p:nvSpPr>
        <p:spPr>
          <a:xfrm>
            <a:off x="5025325" y="3781550"/>
            <a:ext cx="95450" cy="42425"/>
          </a:xfrm>
          <a:custGeom>
            <a:avLst/>
            <a:gdLst/>
            <a:ahLst/>
            <a:cxnLst/>
            <a:rect l="0" t="0" r="0" b="0"/>
            <a:pathLst>
              <a:path w="3818" h="1697" extrusionOk="0">
                <a:moveTo>
                  <a:pt x="0" y="0"/>
                </a:moveTo>
                <a:cubicBezTo>
                  <a:pt x="1159" y="772"/>
                  <a:pt x="2425" y="1697"/>
                  <a:pt x="3818" y="1697"/>
                </a:cubicBezTo>
              </a:path>
            </a:pathLst>
          </a:cu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43" name="Shape 343"/>
          <p:cNvSpPr txBox="1"/>
          <p:nvPr/>
        </p:nvSpPr>
        <p:spPr>
          <a:xfrm>
            <a:off x="0" y="334025"/>
            <a:ext cx="1763688" cy="47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Aantal autowegen:</a:t>
            </a:r>
            <a:endParaRPr sz="2400" b="1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b="1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1</a:t>
            </a:r>
            <a:endParaRPr sz="2400" b="1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b="1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2</a:t>
            </a:r>
            <a:endParaRPr sz="2400" b="1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b="1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3</a:t>
            </a:r>
            <a:endParaRPr sz="2400" b="1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b="1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4</a:t>
            </a:r>
            <a:endParaRPr sz="2400" b="1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b="1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5</a:t>
            </a:r>
            <a:endParaRPr sz="2400" b="1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b="1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6</a:t>
            </a:r>
            <a:endParaRPr sz="2400" b="1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b="1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7</a:t>
            </a:r>
            <a:endParaRPr sz="2400" b="1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b="1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8</a:t>
            </a:r>
            <a:endParaRPr sz="2400" b="1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b="1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9</a:t>
            </a:r>
            <a:endParaRPr sz="2400" b="1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sp>
        <p:nvSpPr>
          <p:cNvPr id="344" name="Shape 344"/>
          <p:cNvSpPr/>
          <p:nvPr/>
        </p:nvSpPr>
        <p:spPr>
          <a:xfrm>
            <a:off x="2358625" y="381225"/>
            <a:ext cx="1768075" cy="1950250"/>
          </a:xfrm>
          <a:custGeom>
            <a:avLst/>
            <a:gdLst/>
            <a:ahLst/>
            <a:cxnLst/>
            <a:rect l="0" t="0" r="0" b="0"/>
            <a:pathLst>
              <a:path w="70723" h="78010" extrusionOk="0">
                <a:moveTo>
                  <a:pt x="0" y="78010"/>
                </a:moveTo>
                <a:cubicBezTo>
                  <a:pt x="8804" y="72140"/>
                  <a:pt x="13272" y="61329"/>
                  <a:pt x="18002" y="51864"/>
                </a:cubicBezTo>
                <a:cubicBezTo>
                  <a:pt x="21004" y="45856"/>
                  <a:pt x="26230" y="40806"/>
                  <a:pt x="27861" y="34290"/>
                </a:cubicBezTo>
                <a:cubicBezTo>
                  <a:pt x="29246" y="28757"/>
                  <a:pt x="30868" y="22995"/>
                  <a:pt x="34290" y="18431"/>
                </a:cubicBezTo>
                <a:cubicBezTo>
                  <a:pt x="38510" y="12802"/>
                  <a:pt x="46189" y="10759"/>
                  <a:pt x="52721" y="8144"/>
                </a:cubicBezTo>
                <a:cubicBezTo>
                  <a:pt x="58835" y="5696"/>
                  <a:pt x="64137" y="0"/>
                  <a:pt x="70723" y="0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 pitchFamily="2" charset="0"/>
              <a:ea typeface="Roboto" pitchFamily="2" charset="0"/>
            </a:endParaRP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342BEB20-E4BD-4A87-9A2B-655E9A7762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3919" y="-96251"/>
            <a:ext cx="1290081" cy="109086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body" sz="quarter" idx="10"/>
          </p:nvPr>
        </p:nvSpPr>
        <p:spPr>
          <a:xfrm>
            <a:off x="250825" y="1173789"/>
            <a:ext cx="2955969" cy="575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nl" b="0" i="0" u="none" strike="noStrike" cap="none" dirty="0">
                <a:solidFill>
                  <a:schemeClr val="tx1"/>
                </a:solidFill>
                <a:sym typeface="Arial"/>
              </a:rPr>
              <a:t>Waar woon jij?</a:t>
            </a:r>
            <a:endParaRPr b="0" i="0" u="none" strike="noStrike" cap="none" dirty="0">
              <a:solidFill>
                <a:schemeClr val="tx1"/>
              </a:solidFill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tx1"/>
              </a:solidFill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tx1"/>
              </a:solidFill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chemeClr val="tx1"/>
              </a:solidFill>
              <a:sym typeface="Arial"/>
            </a:endParaRPr>
          </a:p>
        </p:txBody>
      </p:sp>
      <p:pic>
        <p:nvPicPr>
          <p:cNvPr id="73" name="Shape 7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8962" y="513"/>
            <a:ext cx="6005038" cy="514298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88">
            <a:extLst>
              <a:ext uri="{FF2B5EF4-FFF2-40B4-BE49-F238E27FC236}">
                <a16:creationId xmlns:a16="http://schemas.microsoft.com/office/drawing/2014/main" id="{41A8F22C-C611-40BC-B4D7-41C71283A7F2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1000"/>
            </a:pPr>
            <a:fld id="{00000000-1234-1234-1234-123412341234}" type="slidenum">
              <a:rPr lang="nl" sz="1000" smtClean="0">
                <a:solidFill>
                  <a:schemeClr val="dk2"/>
                </a:solidFill>
                <a:latin typeface="Roboto" pitchFamily="2" charset="0"/>
                <a:ea typeface="Roboto" pitchFamily="2" charset="0"/>
              </a:rPr>
              <a:pPr algn="r">
                <a:buSzPts val="1000"/>
              </a:pPr>
              <a:t>3</a:t>
            </a:fld>
            <a:endParaRPr lang="nl" sz="1000" dirty="0">
              <a:solidFill>
                <a:schemeClr val="dk2"/>
              </a:solidFill>
              <a:latin typeface="Roboto" pitchFamily="2" charset="0"/>
              <a:ea typeface="Roboto" pitchFamily="2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 txBox="1">
            <a:spLocks noGrp="1"/>
          </p:cNvSpPr>
          <p:nvPr>
            <p:ph type="sldNum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 sz="1000" b="0" i="0" u="none" strike="noStrike" cap="none">
                <a:solidFill>
                  <a:schemeClr val="dk2"/>
                </a:solidFill>
                <a:latin typeface="Roboto" pitchFamily="2" charset="0"/>
                <a:ea typeface="Roboto" pitchFamily="2" charset="0"/>
                <a:sym typeface="Arial"/>
              </a:rPr>
              <a:t>30</a:t>
            </a:fld>
            <a:endParaRPr sz="1000" b="0" i="0" u="none" strike="noStrike" cap="none" dirty="0">
              <a:solidFill>
                <a:schemeClr val="dk2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pic>
        <p:nvPicPr>
          <p:cNvPr id="350" name="Shape 3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0673" y="-172804"/>
            <a:ext cx="9184673" cy="5316303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Shape 352"/>
          <p:cNvSpPr txBox="1"/>
          <p:nvPr/>
        </p:nvSpPr>
        <p:spPr>
          <a:xfrm>
            <a:off x="250825" y="756413"/>
            <a:ext cx="30000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1800" b="0" i="0" u="none" strike="noStrike" cap="none" dirty="0">
                <a:solidFill>
                  <a:schemeClr val="dk1"/>
                </a:solidFill>
                <a:latin typeface="Roboto" pitchFamily="2" charset="0"/>
                <a:ea typeface="Roboto" pitchFamily="2" charset="0"/>
                <a:sym typeface="Arial"/>
              </a:rPr>
              <a:t>Wat is smog?</a:t>
            </a:r>
            <a:endParaRPr sz="18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841A71B-8DCB-4B5C-ABB9-9F8B9BF105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3919" y="-96251"/>
            <a:ext cx="1290081" cy="1090862"/>
          </a:xfrm>
          <a:prstGeom prst="rect">
            <a:avLst/>
          </a:prstGeom>
        </p:spPr>
      </p:pic>
      <p:sp>
        <p:nvSpPr>
          <p:cNvPr id="7" name="Shape 184">
            <a:extLst>
              <a:ext uri="{FF2B5EF4-FFF2-40B4-BE49-F238E27FC236}">
                <a16:creationId xmlns:a16="http://schemas.microsoft.com/office/drawing/2014/main" id="{9ED23FED-DFBE-4D89-918B-7AE0365DE41E}"/>
              </a:ext>
            </a:extLst>
          </p:cNvPr>
          <p:cNvSpPr txBox="1"/>
          <p:nvPr/>
        </p:nvSpPr>
        <p:spPr>
          <a:xfrm>
            <a:off x="250825" y="282126"/>
            <a:ext cx="8166878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nl" sz="2800" b="0" i="0" u="none" strike="noStrike" cap="none" dirty="0">
                <a:solidFill>
                  <a:schemeClr val="dk1"/>
                </a:solidFill>
                <a:latin typeface="Roboto" pitchFamily="2" charset="0"/>
                <a:ea typeface="Roboto" pitchFamily="2" charset="0"/>
                <a:sym typeface="Arial"/>
              </a:rPr>
              <a:t>Probleem 4: </a:t>
            </a:r>
            <a:r>
              <a:rPr lang="nl-BE" sz="2800" b="0" i="0" u="none" strike="noStrike" cap="none" dirty="0">
                <a:solidFill>
                  <a:schemeClr val="dk1"/>
                </a:solidFill>
                <a:latin typeface="Roboto" pitchFamily="2" charset="0"/>
                <a:ea typeface="Roboto" pitchFamily="2" charset="0"/>
                <a:sym typeface="Arial"/>
              </a:rPr>
              <a:t>Luchtvervuiling</a:t>
            </a:r>
            <a:endParaRPr sz="14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 txBox="1">
            <a:spLocks noGrp="1"/>
          </p:cNvSpPr>
          <p:nvPr>
            <p:ph type="body" idx="1"/>
          </p:nvPr>
        </p:nvSpPr>
        <p:spPr>
          <a:xfrm>
            <a:off x="1826977" y="756063"/>
            <a:ext cx="81324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600"/>
              </a:spcAft>
              <a:buClr>
                <a:srgbClr val="000000"/>
              </a:buClr>
              <a:buSzPts val="2400"/>
              <a:buNone/>
            </a:pPr>
            <a:r>
              <a:rPr lang="nl" dirty="0">
                <a:solidFill>
                  <a:schemeClr val="dk1"/>
                </a:solidFill>
              </a:rPr>
              <a:t>Fijnstof veroorzaakt door auto’s, fabrieken en huishoudens</a:t>
            </a:r>
            <a:endParaRPr dirty="0">
              <a:solidFill>
                <a:schemeClr val="dk1"/>
              </a:solidFill>
            </a:endParaRPr>
          </a:p>
          <a:p>
            <a:pPr marL="0" indent="0">
              <a:spcAft>
                <a:spcPts val="1600"/>
              </a:spcAft>
              <a:buClr>
                <a:srgbClr val="000000"/>
              </a:buClr>
              <a:buSzPts val="2400"/>
              <a:buNone/>
            </a:pPr>
            <a:endParaRPr dirty="0">
              <a:solidFill>
                <a:schemeClr val="dk1"/>
              </a:solidFill>
            </a:endParaRPr>
          </a:p>
          <a:p>
            <a:pPr marL="0" indent="0">
              <a:spcAft>
                <a:spcPts val="1600"/>
              </a:spcAft>
              <a:buClr>
                <a:srgbClr val="000000"/>
              </a:buClr>
              <a:buSzPts val="2400"/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358" name="Shape 358"/>
          <p:cNvSpPr txBox="1">
            <a:spLocks noGrp="1"/>
          </p:cNvSpPr>
          <p:nvPr>
            <p:ph type="sldNum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 sz="1000" b="0" i="0" u="none" strike="noStrike" cap="none">
                <a:solidFill>
                  <a:schemeClr val="dk2"/>
                </a:solidFill>
                <a:latin typeface="Roboto" pitchFamily="2" charset="0"/>
                <a:ea typeface="Roboto" pitchFamily="2" charset="0"/>
                <a:sym typeface="Arial"/>
              </a:rPr>
              <a:t>31</a:t>
            </a:fld>
            <a:endParaRPr sz="1000" b="0" i="0" u="none" strike="noStrike" cap="none" dirty="0">
              <a:solidFill>
                <a:schemeClr val="dk2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grpSp>
        <p:nvGrpSpPr>
          <p:cNvPr id="359" name="Shape 359"/>
          <p:cNvGrpSpPr/>
          <p:nvPr/>
        </p:nvGrpSpPr>
        <p:grpSpPr>
          <a:xfrm>
            <a:off x="611560" y="1261714"/>
            <a:ext cx="7920880" cy="3675833"/>
            <a:chOff x="304799" y="1317449"/>
            <a:chExt cx="8196201" cy="3803601"/>
          </a:xfrm>
        </p:grpSpPr>
        <p:pic>
          <p:nvPicPr>
            <p:cNvPr id="360" name="Shape 360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4799" y="1317450"/>
              <a:ext cx="2711049" cy="1825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1" name="Shape 361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15850" y="1317449"/>
              <a:ext cx="2742568" cy="1825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2" name="Shape 36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58425" y="1317809"/>
              <a:ext cx="2742575" cy="1825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3" name="Shape 363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4799" y="3143225"/>
              <a:ext cx="5274218" cy="1977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4" name="Shape 364"/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79025" y="3143225"/>
              <a:ext cx="2921975" cy="19778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Shape 352">
            <a:extLst>
              <a:ext uri="{FF2B5EF4-FFF2-40B4-BE49-F238E27FC236}">
                <a16:creationId xmlns:a16="http://schemas.microsoft.com/office/drawing/2014/main" id="{39BDB0FD-1318-4D91-9962-FA820DF90A3E}"/>
              </a:ext>
            </a:extLst>
          </p:cNvPr>
          <p:cNvSpPr txBox="1"/>
          <p:nvPr/>
        </p:nvSpPr>
        <p:spPr>
          <a:xfrm>
            <a:off x="250825" y="756413"/>
            <a:ext cx="30000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1800" b="0" i="0" u="none" strike="noStrike" cap="none" dirty="0">
                <a:solidFill>
                  <a:schemeClr val="dk1"/>
                </a:solidFill>
                <a:latin typeface="Roboto" pitchFamily="2" charset="0"/>
                <a:ea typeface="Roboto" pitchFamily="2" charset="0"/>
                <a:sym typeface="Arial"/>
              </a:rPr>
              <a:t>Wat is smog?</a:t>
            </a:r>
            <a:endParaRPr sz="18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 txBox="1">
            <a:spLocks noGrp="1"/>
          </p:cNvSpPr>
          <p:nvPr>
            <p:ph type="title"/>
          </p:nvPr>
        </p:nvSpPr>
        <p:spPr>
          <a:xfrm>
            <a:off x="4425600" y="558890"/>
            <a:ext cx="4406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nl" sz="2800" b="0" i="0" u="none" strike="noStrike" cap="none" dirty="0">
                <a:solidFill>
                  <a:schemeClr val="dk1"/>
                </a:solidFill>
                <a:sym typeface="Arial"/>
              </a:rPr>
              <a:t>Luchtvervuiling Antwerpen</a:t>
            </a:r>
            <a:endParaRPr sz="2800" b="0" i="0" u="none" strike="noStrike" cap="none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370" name="Shape 370"/>
          <p:cNvSpPr txBox="1">
            <a:spLocks noGrp="1"/>
          </p:cNvSpPr>
          <p:nvPr>
            <p:ph type="body" idx="1"/>
          </p:nvPr>
        </p:nvSpPr>
        <p:spPr>
          <a:xfrm>
            <a:off x="4515426" y="1443617"/>
            <a:ext cx="44067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nl" dirty="0">
                <a:solidFill>
                  <a:srgbClr val="000000"/>
                </a:solidFill>
              </a:rPr>
              <a:t>Grote concentratie </a:t>
            </a:r>
            <a:r>
              <a:rPr lang="nl" sz="1800" b="0" i="0" u="none" strike="noStrike" cap="none" dirty="0">
                <a:solidFill>
                  <a:srgbClr val="000000"/>
                </a:solidFill>
                <a:sym typeface="Arial"/>
              </a:rPr>
              <a:t>NO</a:t>
            </a:r>
            <a:r>
              <a:rPr lang="nl" baseline="-25000" dirty="0">
                <a:solidFill>
                  <a:srgbClr val="222222"/>
                </a:solidFill>
              </a:rPr>
              <a:t>2 </a:t>
            </a:r>
            <a:r>
              <a:rPr lang="nl" dirty="0">
                <a:solidFill>
                  <a:srgbClr val="000000"/>
                </a:solidFill>
              </a:rPr>
              <a:t>(</a:t>
            </a:r>
            <a:r>
              <a:rPr lang="nl" sz="1800" b="0" i="0" u="none" strike="noStrike" cap="none" dirty="0">
                <a:solidFill>
                  <a:srgbClr val="000000"/>
                </a:solidFill>
                <a:sym typeface="Arial"/>
              </a:rPr>
              <a:t>stikstofdioxide) langs de ring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nl" sz="1800" b="0" i="0" u="none" strike="noStrike" cap="none" dirty="0">
                <a:solidFill>
                  <a:srgbClr val="000000"/>
                </a:solidFill>
                <a:sym typeface="Arial"/>
              </a:rPr>
              <a:t>De overkapping zorgt voor gezondere lucht </a:t>
            </a:r>
            <a:r>
              <a:rPr lang="nl" dirty="0">
                <a:solidFill>
                  <a:srgbClr val="000000"/>
                </a:solidFill>
              </a:rPr>
              <a:t>voor</a:t>
            </a:r>
            <a:r>
              <a:rPr lang="nl" sz="1800" b="0" i="0" u="none" strike="noStrike" cap="none" dirty="0">
                <a:solidFill>
                  <a:srgbClr val="000000"/>
                </a:solidFill>
                <a:sym typeface="Arial"/>
              </a:rPr>
              <a:t>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nl" sz="1800" b="0" i="0" u="none" strike="noStrike" cap="none" dirty="0">
                <a:solidFill>
                  <a:srgbClr val="000000"/>
                </a:solidFill>
                <a:sym typeface="Arial"/>
              </a:rPr>
              <a:t>315.000 </a:t>
            </a:r>
            <a:r>
              <a:rPr lang="nl" dirty="0">
                <a:solidFill>
                  <a:srgbClr val="000000"/>
                </a:solidFill>
              </a:rPr>
              <a:t>inwoners langs de ring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nl" dirty="0">
                <a:solidFill>
                  <a:srgbClr val="000000"/>
                </a:solidFill>
              </a:rPr>
              <a:t>100.000 kinderen in </a:t>
            </a:r>
            <a:r>
              <a:rPr lang="nl" sz="1800" b="0" i="0" u="none" strike="noStrike" cap="none" dirty="0">
                <a:solidFill>
                  <a:srgbClr val="000000"/>
                </a:solidFill>
                <a:sym typeface="Arial"/>
              </a:rPr>
              <a:t>350 scholen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nl" sz="1800" b="0" i="0" u="none" strike="noStrike" cap="none" dirty="0">
                <a:solidFill>
                  <a:srgbClr val="000000"/>
                </a:solidFill>
                <a:sym typeface="Arial"/>
              </a:rPr>
              <a:t>iedereen d</a:t>
            </a:r>
            <a:r>
              <a:rPr lang="nl" dirty="0">
                <a:solidFill>
                  <a:srgbClr val="000000"/>
                </a:solidFill>
              </a:rPr>
              <a:t>ie </a:t>
            </a:r>
            <a:r>
              <a:rPr lang="nl" sz="1800" b="0" i="0" u="none" strike="noStrike" cap="none" dirty="0">
                <a:solidFill>
                  <a:srgbClr val="000000"/>
                </a:solidFill>
                <a:sym typeface="Arial"/>
              </a:rPr>
              <a:t>Antwerpen bezoe</a:t>
            </a:r>
            <a:r>
              <a:rPr lang="nl" dirty="0">
                <a:solidFill>
                  <a:srgbClr val="000000"/>
                </a:solidFill>
              </a:rPr>
              <a:t>kt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371" name="Shape 37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74" y="0"/>
            <a:ext cx="4070252" cy="5166126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Shape 372"/>
          <p:cNvSpPr txBox="1">
            <a:spLocks noGrp="1"/>
          </p:cNvSpPr>
          <p:nvPr>
            <p:ph type="sldNum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 sz="1000" b="0" i="0" u="none" strike="noStrike" cap="none">
                <a:solidFill>
                  <a:schemeClr val="dk2"/>
                </a:solidFill>
                <a:latin typeface="Roboto" pitchFamily="2" charset="0"/>
                <a:ea typeface="Roboto" pitchFamily="2" charset="0"/>
                <a:sym typeface="Arial"/>
              </a:rPr>
              <a:t>32</a:t>
            </a:fld>
            <a:endParaRPr sz="1000" b="0" i="0" u="none" strike="noStrike" cap="none" dirty="0">
              <a:solidFill>
                <a:schemeClr val="dk2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250825" y="682913"/>
            <a:ext cx="2969700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nl" sz="1800" b="0" i="0" u="none" strike="noStrike" cap="none" dirty="0">
                <a:solidFill>
                  <a:srgbClr val="000000"/>
                </a:solidFill>
                <a:sym typeface="Arial"/>
              </a:rPr>
              <a:t>Wat is geluidsvervuiling?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379" name="Shape 379"/>
          <p:cNvSpPr txBox="1">
            <a:spLocks noGrp="1"/>
          </p:cNvSpPr>
          <p:nvPr>
            <p:ph type="sldNum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 sz="1000" b="0" i="0" u="none" strike="noStrike" cap="none">
                <a:solidFill>
                  <a:schemeClr val="dk2"/>
                </a:solidFill>
                <a:latin typeface="Roboto" pitchFamily="2" charset="0"/>
                <a:ea typeface="Roboto" pitchFamily="2" charset="0"/>
                <a:sym typeface="Arial"/>
              </a:rPr>
              <a:t>33</a:t>
            </a:fld>
            <a:endParaRPr sz="1000" b="0" i="0" u="none" strike="noStrike" cap="none" dirty="0">
              <a:solidFill>
                <a:schemeClr val="dk2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grpSp>
        <p:nvGrpSpPr>
          <p:cNvPr id="380" name="Shape 380"/>
          <p:cNvGrpSpPr/>
          <p:nvPr/>
        </p:nvGrpSpPr>
        <p:grpSpPr>
          <a:xfrm>
            <a:off x="4697025" y="87021"/>
            <a:ext cx="2971775" cy="4933001"/>
            <a:chOff x="4697025" y="47624"/>
            <a:chExt cx="2971775" cy="4933001"/>
          </a:xfrm>
        </p:grpSpPr>
        <p:pic>
          <p:nvPicPr>
            <p:cNvPr id="381" name="Shape 381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97025" y="47624"/>
              <a:ext cx="2971775" cy="1672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2" name="Shape 382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99250" y="1655950"/>
              <a:ext cx="2969550" cy="1252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3" name="Shape 383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36" t="8793" r="1494" b="8793"/>
            <a:stretch/>
          </p:blipFill>
          <p:spPr>
            <a:xfrm>
              <a:off x="4698137" y="2908925"/>
              <a:ext cx="2969550" cy="20717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84" name="Shape 384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594" t="19510" r="32678" b="19000"/>
          <a:stretch/>
        </p:blipFill>
        <p:spPr>
          <a:xfrm>
            <a:off x="265996" y="1166813"/>
            <a:ext cx="3835600" cy="383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375E00E7-6AEA-414B-B4CF-E89737753D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90" name="Shape 390"/>
          <p:cNvSpPr txBox="1">
            <a:spLocks noGrp="1"/>
          </p:cNvSpPr>
          <p:nvPr>
            <p:ph type="sldNum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 sz="1000" b="0" i="0" u="none" strike="noStrike" cap="none">
                <a:solidFill>
                  <a:schemeClr val="dk2"/>
                </a:solidFill>
                <a:latin typeface="Roboto" pitchFamily="2" charset="0"/>
                <a:ea typeface="Roboto" pitchFamily="2" charset="0"/>
                <a:sym typeface="Arial"/>
              </a:rPr>
              <a:t>34</a:t>
            </a:fld>
            <a:endParaRPr sz="1000" b="0" i="0" u="none" strike="noStrike" cap="none" dirty="0">
              <a:solidFill>
                <a:schemeClr val="dk2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sp>
        <p:nvSpPr>
          <p:cNvPr id="5" name="Shape 61">
            <a:extLst>
              <a:ext uri="{FF2B5EF4-FFF2-40B4-BE49-F238E27FC236}">
                <a16:creationId xmlns:a16="http://schemas.microsoft.com/office/drawing/2014/main" id="{701E8F1D-CF9E-4D5E-B185-8F24803702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0825" y="268288"/>
            <a:ext cx="524299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nl" sz="3000" dirty="0"/>
              <a:t>3</a:t>
            </a:r>
            <a:r>
              <a:rPr lang="nl" sz="3000" b="0" i="0" u="none" strike="noStrike" cap="none" dirty="0">
                <a:sym typeface="Arial"/>
              </a:rPr>
              <a:t>. </a:t>
            </a:r>
            <a:r>
              <a:rPr lang="nl-BE" sz="3000" b="0" i="0" u="none" strike="noStrike" cap="none" dirty="0">
                <a:sym typeface="Arial"/>
              </a:rPr>
              <a:t>Oplossingen met Ringland</a:t>
            </a:r>
            <a:endParaRPr sz="3000" b="0" i="0" u="none" strike="noStrike" cap="none" dirty="0">
              <a:sym typeface="Arial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BC46656-892B-43D7-8A68-0D30522427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3919" y="-96251"/>
            <a:ext cx="1290081" cy="109086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 txBox="1">
            <a:spLocks noGrp="1"/>
          </p:cNvSpPr>
          <p:nvPr>
            <p:ph type="body" idx="1"/>
          </p:nvPr>
        </p:nvSpPr>
        <p:spPr>
          <a:xfrm>
            <a:off x="250825" y="296665"/>
            <a:ext cx="4400688" cy="870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nl" sz="2600" b="0" i="0" u="none" strike="noStrike" cap="none" dirty="0">
                <a:solidFill>
                  <a:srgbClr val="000000"/>
                </a:solidFill>
                <a:sym typeface="Arial"/>
              </a:rPr>
              <a:t>Oplossing 1 - Modal shift</a:t>
            </a:r>
            <a:endParaRPr lang="nl" sz="2600" dirty="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nl" sz="1800" b="0" i="0" u="none" strike="noStrike" cap="none" dirty="0">
                <a:solidFill>
                  <a:srgbClr val="000000"/>
                </a:solidFill>
                <a:sym typeface="Arial"/>
              </a:rPr>
              <a:t>Wat betekent </a:t>
            </a:r>
            <a:r>
              <a:rPr lang="nl" dirty="0">
                <a:solidFill>
                  <a:srgbClr val="000000"/>
                </a:solidFill>
              </a:rPr>
              <a:t>‘m</a:t>
            </a:r>
            <a:r>
              <a:rPr lang="nl" sz="1800" b="0" i="0" u="none" strike="noStrike" cap="none" dirty="0">
                <a:solidFill>
                  <a:srgbClr val="000000"/>
                </a:solidFill>
                <a:sym typeface="Arial"/>
              </a:rPr>
              <a:t>odal shift</a:t>
            </a:r>
            <a:r>
              <a:rPr lang="nl" dirty="0">
                <a:solidFill>
                  <a:srgbClr val="000000"/>
                </a:solidFill>
              </a:rPr>
              <a:t>’</a:t>
            </a:r>
            <a:r>
              <a:rPr lang="nl" sz="1800" b="0" i="0" u="none" strike="noStrike" cap="none" dirty="0">
                <a:solidFill>
                  <a:srgbClr val="000000"/>
                </a:solidFill>
                <a:sym typeface="Arial"/>
              </a:rPr>
              <a:t>?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2"/>
              </a:solidFill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0" i="0" u="none" strike="noStrike" cap="none" dirty="0">
              <a:solidFill>
                <a:schemeClr val="dk2"/>
              </a:solidFill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2"/>
              </a:solidFill>
              <a:sym typeface="Arial"/>
            </a:endParaRPr>
          </a:p>
        </p:txBody>
      </p:sp>
      <p:sp>
        <p:nvSpPr>
          <p:cNvPr id="397" name="Shape 397"/>
          <p:cNvSpPr txBox="1">
            <a:spLocks noGrp="1"/>
          </p:cNvSpPr>
          <p:nvPr>
            <p:ph type="sldNum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 sz="1000" b="0" i="0" u="none" strike="noStrike" cap="none">
                <a:solidFill>
                  <a:schemeClr val="dk2"/>
                </a:solidFill>
                <a:latin typeface="Roboto" pitchFamily="2" charset="0"/>
                <a:ea typeface="Roboto" pitchFamily="2" charset="0"/>
                <a:sym typeface="Arial"/>
              </a:rPr>
              <a:t>35</a:t>
            </a:fld>
            <a:endParaRPr sz="1000" b="0" i="0" u="none" strike="noStrike" cap="none" dirty="0">
              <a:solidFill>
                <a:schemeClr val="dk2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pic>
        <p:nvPicPr>
          <p:cNvPr id="398" name="Shape 39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90" t="14905" r="2280" b="13392"/>
          <a:stretch/>
        </p:blipFill>
        <p:spPr>
          <a:xfrm>
            <a:off x="1698600" y="1530175"/>
            <a:ext cx="6248300" cy="3139675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Shape 400"/>
          <p:cNvSpPr txBox="1"/>
          <p:nvPr/>
        </p:nvSpPr>
        <p:spPr>
          <a:xfrm>
            <a:off x="1673950" y="4624225"/>
            <a:ext cx="61452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" sz="14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      </a:t>
            </a:r>
            <a:r>
              <a:rPr lang="nl" sz="18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      Auto	            Fiets		   Bus			     </a:t>
            </a:r>
            <a:endParaRPr sz="18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 txBox="1">
            <a:spLocks noGrp="1"/>
          </p:cNvSpPr>
          <p:nvPr>
            <p:ph type="sldNum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 sz="1000" b="0" i="0" u="none" strike="noStrike" cap="none">
                <a:solidFill>
                  <a:schemeClr val="dk2"/>
                </a:solidFill>
                <a:latin typeface="Roboto" pitchFamily="2" charset="0"/>
                <a:ea typeface="Roboto" pitchFamily="2" charset="0"/>
                <a:sym typeface="Arial"/>
              </a:rPr>
              <a:t>36</a:t>
            </a:fld>
            <a:endParaRPr sz="1000" b="0" i="0" u="none" strike="noStrike" cap="none" dirty="0">
              <a:solidFill>
                <a:schemeClr val="dk2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pic>
        <p:nvPicPr>
          <p:cNvPr id="407" name="Shape 4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3336" y="1195681"/>
            <a:ext cx="4263315" cy="365115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396">
            <a:extLst>
              <a:ext uri="{FF2B5EF4-FFF2-40B4-BE49-F238E27FC236}">
                <a16:creationId xmlns:a16="http://schemas.microsoft.com/office/drawing/2014/main" id="{F9197CDD-7A48-44E8-AD7F-725C077573C0}"/>
              </a:ext>
            </a:extLst>
          </p:cNvPr>
          <p:cNvSpPr txBox="1">
            <a:spLocks/>
          </p:cNvSpPr>
          <p:nvPr/>
        </p:nvSpPr>
        <p:spPr>
          <a:xfrm>
            <a:off x="250825" y="296665"/>
            <a:ext cx="4400688" cy="870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Roboto" pitchFamily="2" charset="0"/>
                <a:ea typeface="Roboto" pitchFamily="2" charset="0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nl-BE" sz="2600" dirty="0">
                <a:solidFill>
                  <a:srgbClr val="000000"/>
                </a:solidFill>
              </a:rPr>
              <a:t>Oplossing 1 - Modal shift</a:t>
            </a:r>
          </a:p>
          <a:p>
            <a:pPr marL="0" indent="0">
              <a:buFont typeface="Arial"/>
              <a:buNone/>
            </a:pPr>
            <a:r>
              <a:rPr lang="nl-BE" dirty="0">
                <a:solidFill>
                  <a:srgbClr val="000000"/>
                </a:solidFill>
              </a:rPr>
              <a:t>Wat betekent ‘modal shift’?</a:t>
            </a:r>
          </a:p>
          <a:p>
            <a:pPr marL="0" indent="0">
              <a:spcBef>
                <a:spcPts val="1600"/>
              </a:spcBef>
              <a:buFont typeface="Arial"/>
              <a:buNone/>
            </a:pPr>
            <a:endParaRPr lang="nl-BE" dirty="0"/>
          </a:p>
          <a:p>
            <a:pPr marL="0" indent="0">
              <a:spcBef>
                <a:spcPts val="160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nl-BE"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Font typeface="Arial"/>
              <a:buNone/>
            </a:pPr>
            <a:endParaRPr lang="nl-BE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Shape 41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3488" y="1171914"/>
            <a:ext cx="6117024" cy="3791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4" name="Shape 414"/>
          <p:cNvSpPr txBox="1">
            <a:spLocks noGrp="1"/>
          </p:cNvSpPr>
          <p:nvPr>
            <p:ph type="sldNum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 sz="1000" b="0" i="0" u="none" strike="noStrike" cap="none">
                <a:solidFill>
                  <a:schemeClr val="dk2"/>
                </a:solidFill>
                <a:latin typeface="Roboto" pitchFamily="2" charset="0"/>
                <a:ea typeface="Roboto" pitchFamily="2" charset="0"/>
                <a:sym typeface="Arial"/>
              </a:rPr>
              <a:t>37</a:t>
            </a:fld>
            <a:endParaRPr sz="1000" b="0" i="0" u="none" strike="noStrike" cap="none" dirty="0">
              <a:solidFill>
                <a:schemeClr val="dk2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sp>
        <p:nvSpPr>
          <p:cNvPr id="5" name="Shape 396">
            <a:extLst>
              <a:ext uri="{FF2B5EF4-FFF2-40B4-BE49-F238E27FC236}">
                <a16:creationId xmlns:a16="http://schemas.microsoft.com/office/drawing/2014/main" id="{B8C51687-99FF-47FE-9405-0113CF899957}"/>
              </a:ext>
            </a:extLst>
          </p:cNvPr>
          <p:cNvSpPr txBox="1">
            <a:spLocks/>
          </p:cNvSpPr>
          <p:nvPr/>
        </p:nvSpPr>
        <p:spPr>
          <a:xfrm>
            <a:off x="250825" y="301766"/>
            <a:ext cx="4400688" cy="870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Roboto" pitchFamily="2" charset="0"/>
                <a:ea typeface="Roboto" pitchFamily="2" charset="0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nl-BE" sz="2600" dirty="0">
                <a:solidFill>
                  <a:srgbClr val="000000"/>
                </a:solidFill>
              </a:rPr>
              <a:t>Oplossing : Modal shift</a:t>
            </a:r>
          </a:p>
          <a:p>
            <a:pPr marL="0" indent="0">
              <a:buFont typeface="Arial"/>
              <a:buNone/>
            </a:pPr>
            <a:r>
              <a:rPr lang="nl-BE" dirty="0">
                <a:solidFill>
                  <a:srgbClr val="000000"/>
                </a:solidFill>
              </a:rPr>
              <a:t>Wat betekent ‘modal shift’?</a:t>
            </a:r>
          </a:p>
          <a:p>
            <a:pPr marL="0" indent="0">
              <a:spcBef>
                <a:spcPts val="1600"/>
              </a:spcBef>
              <a:buFont typeface="Arial"/>
              <a:buNone/>
            </a:pPr>
            <a:endParaRPr lang="nl-BE" dirty="0"/>
          </a:p>
          <a:p>
            <a:pPr marL="0" indent="0">
              <a:spcBef>
                <a:spcPts val="160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nl-BE"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Font typeface="Arial"/>
              <a:buNone/>
            </a:pPr>
            <a:endParaRPr lang="nl-BE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 txBox="1">
            <a:spLocks noGrp="1"/>
          </p:cNvSpPr>
          <p:nvPr>
            <p:ph type="title"/>
          </p:nvPr>
        </p:nvSpPr>
        <p:spPr>
          <a:xfrm>
            <a:off x="250825" y="268288"/>
            <a:ext cx="7167900" cy="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nl" sz="2800" b="0" i="0" u="none" strike="noStrike" cap="none" dirty="0">
                <a:solidFill>
                  <a:schemeClr val="dk1"/>
                </a:solidFill>
                <a:sym typeface="Arial"/>
              </a:rPr>
              <a:t>Oplossing 2 +3 = Ringland </a:t>
            </a:r>
            <a:endParaRPr sz="2800" b="0" i="0" u="none" strike="noStrike" cap="none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420" name="Shape 420"/>
          <p:cNvSpPr txBox="1">
            <a:spLocks noGrp="1"/>
          </p:cNvSpPr>
          <p:nvPr>
            <p:ph type="body" idx="1"/>
          </p:nvPr>
        </p:nvSpPr>
        <p:spPr>
          <a:xfrm>
            <a:off x="311700" y="2286925"/>
            <a:ext cx="8520600" cy="27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2"/>
              </a:solidFill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2"/>
              </a:solidFill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2"/>
              </a:solidFill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2"/>
              </a:solidFill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400" b="0" i="0" u="none" strike="noStrike" cap="none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422" name="Shape 422"/>
          <p:cNvSpPr txBox="1">
            <a:spLocks noGrp="1"/>
          </p:cNvSpPr>
          <p:nvPr>
            <p:ph type="sldNum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 sz="1000" b="0" i="0" u="none" strike="noStrike" cap="none">
                <a:solidFill>
                  <a:schemeClr val="dk2"/>
                </a:solidFill>
                <a:latin typeface="Roboto" pitchFamily="2" charset="0"/>
                <a:ea typeface="Roboto" pitchFamily="2" charset="0"/>
                <a:sym typeface="Arial"/>
              </a:rPr>
              <a:t>38</a:t>
            </a:fld>
            <a:endParaRPr sz="1000" b="0" i="0" u="none" strike="noStrike" cap="none" dirty="0">
              <a:solidFill>
                <a:schemeClr val="dk2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pic>
        <p:nvPicPr>
          <p:cNvPr id="423" name="Shape 42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76287"/>
            <a:ext cx="9144001" cy="2816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 txBox="1">
            <a:spLocks noGrp="1"/>
          </p:cNvSpPr>
          <p:nvPr>
            <p:ph type="sldNum" idx="4294967295"/>
          </p:nvPr>
        </p:nvSpPr>
        <p:spPr>
          <a:xfrm>
            <a:off x="8635380" y="4656821"/>
            <a:ext cx="557616" cy="399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 sz="1000" b="0" i="0" u="none" strike="noStrike" cap="none">
                <a:solidFill>
                  <a:schemeClr val="dk2"/>
                </a:solidFill>
                <a:latin typeface="Roboto" pitchFamily="2" charset="0"/>
                <a:ea typeface="Roboto" pitchFamily="2" charset="0"/>
                <a:sym typeface="Arial"/>
              </a:rPr>
              <a:t>39</a:t>
            </a:fld>
            <a:endParaRPr sz="1000" b="0" i="0" u="none" strike="noStrike" cap="none" dirty="0">
              <a:solidFill>
                <a:schemeClr val="dk2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sp>
        <p:nvSpPr>
          <p:cNvPr id="429" name="Shape 429"/>
          <p:cNvSpPr/>
          <p:nvPr/>
        </p:nvSpPr>
        <p:spPr>
          <a:xfrm>
            <a:off x="5527379" y="3131330"/>
            <a:ext cx="521210" cy="45719"/>
          </a:xfrm>
          <a:custGeom>
            <a:avLst/>
            <a:gdLst/>
            <a:ahLst/>
            <a:cxnLst/>
            <a:rect l="0" t="0" r="0" b="0"/>
            <a:pathLst>
              <a:path w="8060" h="707" extrusionOk="0">
                <a:moveTo>
                  <a:pt x="0" y="283"/>
                </a:moveTo>
                <a:cubicBezTo>
                  <a:pt x="2690" y="283"/>
                  <a:pt x="5653" y="-495"/>
                  <a:pt x="8060" y="707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430" name="Shape 430"/>
          <p:cNvSpPr/>
          <p:nvPr/>
        </p:nvSpPr>
        <p:spPr>
          <a:xfrm>
            <a:off x="6513654" y="3572456"/>
            <a:ext cx="97636" cy="400012"/>
          </a:xfrm>
          <a:custGeom>
            <a:avLst/>
            <a:gdLst/>
            <a:ahLst/>
            <a:cxnLst/>
            <a:rect l="0" t="0" r="0" b="0"/>
            <a:pathLst>
              <a:path w="3843" h="13999" extrusionOk="0">
                <a:moveTo>
                  <a:pt x="2545" y="13999"/>
                </a:moveTo>
                <a:cubicBezTo>
                  <a:pt x="4664" y="9756"/>
                  <a:pt x="4242" y="2121"/>
                  <a:pt x="0" y="0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431" name="Shape 431"/>
          <p:cNvSpPr/>
          <p:nvPr/>
        </p:nvSpPr>
        <p:spPr>
          <a:xfrm>
            <a:off x="6783528" y="3778256"/>
            <a:ext cx="102861" cy="45719"/>
          </a:xfrm>
          <a:custGeom>
            <a:avLst/>
            <a:gdLst/>
            <a:ahLst/>
            <a:cxnLst/>
            <a:rect l="0" t="0" r="0" b="0"/>
            <a:pathLst>
              <a:path w="3818" h="1697" extrusionOk="0">
                <a:moveTo>
                  <a:pt x="0" y="0"/>
                </a:moveTo>
                <a:cubicBezTo>
                  <a:pt x="1159" y="772"/>
                  <a:pt x="2425" y="1697"/>
                  <a:pt x="3818" y="1697"/>
                </a:cubicBezTo>
              </a:path>
            </a:pathLst>
          </a:cu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432" name="Shape 432"/>
          <p:cNvSpPr txBox="1"/>
          <p:nvPr/>
        </p:nvSpPr>
        <p:spPr>
          <a:xfrm>
            <a:off x="623664" y="334025"/>
            <a:ext cx="1814736" cy="47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Aantal autowegen:</a:t>
            </a:r>
            <a:endParaRPr sz="2400" b="1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b="1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1</a:t>
            </a:r>
            <a:endParaRPr sz="2400" b="1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b="1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2</a:t>
            </a:r>
            <a:endParaRPr sz="2400" b="1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b="1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3</a:t>
            </a:r>
            <a:endParaRPr sz="2400" b="1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b="1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4</a:t>
            </a:r>
            <a:endParaRPr sz="2400" b="1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b="1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5</a:t>
            </a:r>
            <a:endParaRPr sz="2400" b="1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b="1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6</a:t>
            </a:r>
            <a:endParaRPr sz="2400" b="1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b="1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7</a:t>
            </a:r>
            <a:endParaRPr sz="2400" b="1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b="1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8</a:t>
            </a:r>
            <a:endParaRPr sz="2400" b="1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b="1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9</a:t>
            </a:r>
            <a:endParaRPr sz="2400" b="1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grpSp>
        <p:nvGrpSpPr>
          <p:cNvPr id="433" name="Shape 433"/>
          <p:cNvGrpSpPr/>
          <p:nvPr/>
        </p:nvGrpSpPr>
        <p:grpSpPr>
          <a:xfrm>
            <a:off x="3219838" y="-90076"/>
            <a:ext cx="6152762" cy="5633626"/>
            <a:chOff x="3550826" y="0"/>
            <a:chExt cx="5616624" cy="5142724"/>
          </a:xfrm>
        </p:grpSpPr>
        <p:pic>
          <p:nvPicPr>
            <p:cNvPr id="434" name="Shape 434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50826" y="0"/>
              <a:ext cx="5593174" cy="5142724"/>
            </a:xfrm>
            <a:prstGeom prst="rect">
              <a:avLst/>
            </a:prstGeom>
            <a:noFill/>
            <a:ln w="9525" cap="flat" cmpd="sng">
              <a:solidFill>
                <a:srgbClr val="434343"/>
              </a:solidFill>
              <a:prstDash val="dot"/>
              <a:round/>
              <a:headEnd type="none" w="sm" len="sm"/>
              <a:tailEnd type="none" w="sm" len="sm"/>
            </a:ln>
          </p:spPr>
        </p:pic>
        <p:sp>
          <p:nvSpPr>
            <p:cNvPr id="435" name="Shape 435"/>
            <p:cNvSpPr/>
            <p:nvPr/>
          </p:nvSpPr>
          <p:spPr>
            <a:xfrm>
              <a:off x="5449150" y="1883225"/>
              <a:ext cx="1560175" cy="1898900"/>
            </a:xfrm>
            <a:custGeom>
              <a:avLst/>
              <a:gdLst/>
              <a:ahLst/>
              <a:cxnLst/>
              <a:rect l="0" t="0" r="0" b="0"/>
              <a:pathLst>
                <a:path w="62407" h="75956" extrusionOk="0">
                  <a:moveTo>
                    <a:pt x="0" y="50056"/>
                  </a:moveTo>
                  <a:cubicBezTo>
                    <a:pt x="2425" y="51511"/>
                    <a:pt x="4787" y="53147"/>
                    <a:pt x="6787" y="55147"/>
                  </a:cubicBezTo>
                  <a:cubicBezTo>
                    <a:pt x="9917" y="58277"/>
                    <a:pt x="8768" y="65043"/>
                    <a:pt x="12726" y="67025"/>
                  </a:cubicBezTo>
                  <a:cubicBezTo>
                    <a:pt x="14496" y="67911"/>
                    <a:pt x="16744" y="66545"/>
                    <a:pt x="18665" y="67025"/>
                  </a:cubicBezTo>
                  <a:cubicBezTo>
                    <a:pt x="23770" y="68301"/>
                    <a:pt x="27135" y="73807"/>
                    <a:pt x="32240" y="75085"/>
                  </a:cubicBezTo>
                  <a:cubicBezTo>
                    <a:pt x="37652" y="76440"/>
                    <a:pt x="44839" y="76484"/>
                    <a:pt x="48784" y="72539"/>
                  </a:cubicBezTo>
                  <a:cubicBezTo>
                    <a:pt x="53816" y="67507"/>
                    <a:pt x="52149" y="58295"/>
                    <a:pt x="56419" y="52602"/>
                  </a:cubicBezTo>
                  <a:cubicBezTo>
                    <a:pt x="58810" y="49415"/>
                    <a:pt x="63715" y="45561"/>
                    <a:pt x="61934" y="41997"/>
                  </a:cubicBezTo>
                  <a:cubicBezTo>
                    <a:pt x="58804" y="35734"/>
                    <a:pt x="50266" y="33577"/>
                    <a:pt x="46663" y="27574"/>
                  </a:cubicBezTo>
                  <a:cubicBezTo>
                    <a:pt x="41931" y="19689"/>
                    <a:pt x="41705" y="8227"/>
                    <a:pt x="45814" y="0"/>
                  </a:cubicBezTo>
                </a:path>
              </a:pathLst>
            </a:custGeom>
            <a:noFill/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436" name="Shape 436"/>
            <p:cNvSpPr/>
            <p:nvPr/>
          </p:nvSpPr>
          <p:spPr>
            <a:xfrm>
              <a:off x="3561425" y="2402875"/>
              <a:ext cx="1908925" cy="752975"/>
            </a:xfrm>
            <a:custGeom>
              <a:avLst/>
              <a:gdLst/>
              <a:ahLst/>
              <a:cxnLst/>
              <a:rect l="0" t="0" r="0" b="0"/>
              <a:pathLst>
                <a:path w="76357" h="30119" extrusionOk="0">
                  <a:moveTo>
                    <a:pt x="76357" y="30119"/>
                  </a:moveTo>
                  <a:cubicBezTo>
                    <a:pt x="73731" y="29068"/>
                    <a:pt x="70124" y="27801"/>
                    <a:pt x="69570" y="25028"/>
                  </a:cubicBezTo>
                  <a:cubicBezTo>
                    <a:pt x="69005" y="22200"/>
                    <a:pt x="70671" y="17243"/>
                    <a:pt x="67873" y="16544"/>
                  </a:cubicBezTo>
                  <a:cubicBezTo>
                    <a:pt x="62887" y="15298"/>
                    <a:pt x="57199" y="16720"/>
                    <a:pt x="52602" y="14423"/>
                  </a:cubicBezTo>
                  <a:cubicBezTo>
                    <a:pt x="41513" y="8882"/>
                    <a:pt x="29972" y="3703"/>
                    <a:pt x="17817" y="1273"/>
                  </a:cubicBezTo>
                  <a:cubicBezTo>
                    <a:pt x="11978" y="106"/>
                    <a:pt x="5649" y="1882"/>
                    <a:pt x="0" y="0"/>
                  </a:cubicBezTo>
                </a:path>
              </a:pathLst>
            </a:custGeom>
            <a:noFill/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437" name="Shape 437"/>
            <p:cNvSpPr/>
            <p:nvPr/>
          </p:nvSpPr>
          <p:spPr>
            <a:xfrm>
              <a:off x="3593250" y="3007375"/>
              <a:ext cx="1710875" cy="1399875"/>
            </a:xfrm>
            <a:custGeom>
              <a:avLst/>
              <a:gdLst/>
              <a:ahLst/>
              <a:cxnLst/>
              <a:rect l="0" t="0" r="0" b="0"/>
              <a:pathLst>
                <a:path w="68435" h="55995" extrusionOk="0">
                  <a:moveTo>
                    <a:pt x="68297" y="0"/>
                  </a:moveTo>
                  <a:cubicBezTo>
                    <a:pt x="68297" y="2580"/>
                    <a:pt x="68849" y="5811"/>
                    <a:pt x="67024" y="7636"/>
                  </a:cubicBezTo>
                  <a:cubicBezTo>
                    <a:pt x="63894" y="10766"/>
                    <a:pt x="59106" y="11596"/>
                    <a:pt x="55147" y="13575"/>
                  </a:cubicBezTo>
                  <a:cubicBezTo>
                    <a:pt x="45115" y="18589"/>
                    <a:pt x="39243" y="29539"/>
                    <a:pt x="30118" y="36058"/>
                  </a:cubicBezTo>
                  <a:cubicBezTo>
                    <a:pt x="20321" y="43057"/>
                    <a:pt x="5384" y="45226"/>
                    <a:pt x="0" y="55995"/>
                  </a:cubicBezTo>
                </a:path>
              </a:pathLst>
            </a:custGeom>
            <a:noFill/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438" name="Shape 438"/>
            <p:cNvSpPr/>
            <p:nvPr/>
          </p:nvSpPr>
          <p:spPr>
            <a:xfrm>
              <a:off x="5268850" y="186400"/>
              <a:ext cx="1389275" cy="1728650"/>
            </a:xfrm>
            <a:custGeom>
              <a:avLst/>
              <a:gdLst/>
              <a:ahLst/>
              <a:cxnLst/>
              <a:rect l="0" t="0" r="0" b="0"/>
              <a:pathLst>
                <a:path w="55571" h="69146" extrusionOk="0">
                  <a:moveTo>
                    <a:pt x="53026" y="69146"/>
                  </a:moveTo>
                  <a:cubicBezTo>
                    <a:pt x="53938" y="67627"/>
                    <a:pt x="55571" y="66251"/>
                    <a:pt x="55571" y="64479"/>
                  </a:cubicBezTo>
                  <a:cubicBezTo>
                    <a:pt x="55571" y="63065"/>
                    <a:pt x="52743" y="64479"/>
                    <a:pt x="51329" y="64479"/>
                  </a:cubicBezTo>
                  <a:cubicBezTo>
                    <a:pt x="46390" y="64479"/>
                    <a:pt x="40719" y="62492"/>
                    <a:pt x="37755" y="58541"/>
                  </a:cubicBezTo>
                  <a:cubicBezTo>
                    <a:pt x="33330" y="52642"/>
                    <a:pt x="44059" y="42240"/>
                    <a:pt x="39452" y="36482"/>
                  </a:cubicBezTo>
                  <a:cubicBezTo>
                    <a:pt x="34404" y="30173"/>
                    <a:pt x="25553" y="28180"/>
                    <a:pt x="19090" y="23331"/>
                  </a:cubicBezTo>
                  <a:cubicBezTo>
                    <a:pt x="13716" y="19300"/>
                    <a:pt x="7849" y="15555"/>
                    <a:pt x="3818" y="10181"/>
                  </a:cubicBezTo>
                  <a:cubicBezTo>
                    <a:pt x="1643" y="7282"/>
                    <a:pt x="1622" y="3241"/>
                    <a:pt x="0" y="0"/>
                  </a:cubicBezTo>
                </a:path>
              </a:pathLst>
            </a:custGeom>
            <a:noFill/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439" name="Shape 439"/>
            <p:cNvSpPr/>
            <p:nvPr/>
          </p:nvSpPr>
          <p:spPr>
            <a:xfrm>
              <a:off x="6626325" y="352776"/>
              <a:ext cx="2534825" cy="1435000"/>
            </a:xfrm>
            <a:custGeom>
              <a:avLst/>
              <a:gdLst/>
              <a:ahLst/>
              <a:cxnLst/>
              <a:rect l="0" t="0" r="0" b="0"/>
              <a:pathLst>
                <a:path w="101393" h="57400" extrusionOk="0">
                  <a:moveTo>
                    <a:pt x="95884" y="5230"/>
                  </a:moveTo>
                  <a:cubicBezTo>
                    <a:pt x="95863" y="5251"/>
                    <a:pt x="101393" y="0"/>
                    <a:pt x="98765" y="2349"/>
                  </a:cubicBezTo>
                  <a:lnTo>
                    <a:pt x="98765" y="2349"/>
                  </a:lnTo>
                  <a:cubicBezTo>
                    <a:pt x="96091" y="4101"/>
                    <a:pt x="89983" y="7791"/>
                    <a:pt x="82720" y="12859"/>
                  </a:cubicBezTo>
                  <a:cubicBezTo>
                    <a:pt x="79126" y="15557"/>
                    <a:pt x="74013" y="15676"/>
                    <a:pt x="70418" y="18373"/>
                  </a:cubicBezTo>
                  <a:cubicBezTo>
                    <a:pt x="58582" y="27252"/>
                    <a:pt x="55159" y="44955"/>
                    <a:pt x="42845" y="53158"/>
                  </a:cubicBezTo>
                  <a:cubicBezTo>
                    <a:pt x="37074" y="57003"/>
                    <a:pt x="28993" y="54007"/>
                    <a:pt x="22058" y="54007"/>
                  </a:cubicBezTo>
                  <a:cubicBezTo>
                    <a:pt x="14619" y="54007"/>
                    <a:pt x="7439" y="57400"/>
                    <a:pt x="0" y="57400"/>
                  </a:cubicBezTo>
                </a:path>
              </a:pathLst>
            </a:custGeom>
            <a:noFill/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440" name="Shape 440"/>
            <p:cNvSpPr/>
            <p:nvPr/>
          </p:nvSpPr>
          <p:spPr>
            <a:xfrm>
              <a:off x="6997500" y="3071000"/>
              <a:ext cx="2169950" cy="436850"/>
            </a:xfrm>
            <a:custGeom>
              <a:avLst/>
              <a:gdLst/>
              <a:ahLst/>
              <a:cxnLst/>
              <a:rect l="0" t="0" r="0" b="0"/>
              <a:pathLst>
                <a:path w="86798" h="17474" extrusionOk="0">
                  <a:moveTo>
                    <a:pt x="0" y="0"/>
                  </a:moveTo>
                  <a:cubicBezTo>
                    <a:pt x="3206" y="0"/>
                    <a:pt x="4343" y="4930"/>
                    <a:pt x="7211" y="6363"/>
                  </a:cubicBezTo>
                  <a:cubicBezTo>
                    <a:pt x="10626" y="8070"/>
                    <a:pt x="14962" y="5435"/>
                    <a:pt x="18665" y="6363"/>
                  </a:cubicBezTo>
                  <a:cubicBezTo>
                    <a:pt x="28270" y="8770"/>
                    <a:pt x="38457" y="5515"/>
                    <a:pt x="48359" y="5515"/>
                  </a:cubicBezTo>
                  <a:cubicBezTo>
                    <a:pt x="51614" y="5515"/>
                    <a:pt x="55204" y="3636"/>
                    <a:pt x="58116" y="5091"/>
                  </a:cubicBezTo>
                  <a:cubicBezTo>
                    <a:pt x="63741" y="6697"/>
                    <a:pt x="73377" y="12530"/>
                    <a:pt x="78157" y="14594"/>
                  </a:cubicBezTo>
                  <a:cubicBezTo>
                    <a:pt x="82937" y="16658"/>
                    <a:pt x="83373" y="16888"/>
                    <a:pt x="86798" y="17474"/>
                  </a:cubicBezTo>
                </a:path>
              </a:pathLst>
            </a:custGeom>
            <a:noFill/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441" name="Shape 441"/>
            <p:cNvSpPr/>
            <p:nvPr/>
          </p:nvSpPr>
          <p:spPr>
            <a:xfrm>
              <a:off x="5830925" y="3781550"/>
              <a:ext cx="424225" cy="1346850"/>
            </a:xfrm>
            <a:custGeom>
              <a:avLst/>
              <a:gdLst/>
              <a:ahLst/>
              <a:cxnLst/>
              <a:rect l="0" t="0" r="0" b="0"/>
              <a:pathLst>
                <a:path w="16969" h="53874" extrusionOk="0">
                  <a:moveTo>
                    <a:pt x="16969" y="0"/>
                  </a:moveTo>
                  <a:cubicBezTo>
                    <a:pt x="125" y="8412"/>
                    <a:pt x="0" y="35046"/>
                    <a:pt x="0" y="53874"/>
                  </a:cubicBezTo>
                </a:path>
              </a:pathLst>
            </a:custGeom>
            <a:noFill/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442" name="Shape 442"/>
            <p:cNvSpPr/>
            <p:nvPr/>
          </p:nvSpPr>
          <p:spPr>
            <a:xfrm>
              <a:off x="6318775" y="3792150"/>
              <a:ext cx="286325" cy="1315050"/>
            </a:xfrm>
            <a:custGeom>
              <a:avLst/>
              <a:gdLst/>
              <a:ahLst/>
              <a:cxnLst/>
              <a:rect l="0" t="0" r="0" b="0"/>
              <a:pathLst>
                <a:path w="11453" h="52602" extrusionOk="0">
                  <a:moveTo>
                    <a:pt x="0" y="0"/>
                  </a:moveTo>
                  <a:cubicBezTo>
                    <a:pt x="3794" y="3794"/>
                    <a:pt x="6391" y="10066"/>
                    <a:pt x="5090" y="15272"/>
                  </a:cubicBezTo>
                  <a:cubicBezTo>
                    <a:pt x="3771" y="20550"/>
                    <a:pt x="525" y="26341"/>
                    <a:pt x="2545" y="31392"/>
                  </a:cubicBezTo>
                  <a:cubicBezTo>
                    <a:pt x="5392" y="38512"/>
                    <a:pt x="11453" y="44934"/>
                    <a:pt x="11453" y="52602"/>
                  </a:cubicBezTo>
                </a:path>
              </a:pathLst>
            </a:custGeom>
            <a:noFill/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443" name="Shape 443"/>
            <p:cNvSpPr/>
            <p:nvPr/>
          </p:nvSpPr>
          <p:spPr>
            <a:xfrm>
              <a:off x="3577825" y="381225"/>
              <a:ext cx="1768075" cy="1950250"/>
            </a:xfrm>
            <a:custGeom>
              <a:avLst/>
              <a:gdLst/>
              <a:ahLst/>
              <a:cxnLst/>
              <a:rect l="0" t="0" r="0" b="0"/>
              <a:pathLst>
                <a:path w="70723" h="78010" extrusionOk="0">
                  <a:moveTo>
                    <a:pt x="0" y="78010"/>
                  </a:moveTo>
                  <a:cubicBezTo>
                    <a:pt x="8804" y="72140"/>
                    <a:pt x="13272" y="61329"/>
                    <a:pt x="18002" y="51864"/>
                  </a:cubicBezTo>
                  <a:cubicBezTo>
                    <a:pt x="21004" y="45856"/>
                    <a:pt x="26230" y="40806"/>
                    <a:pt x="27861" y="34290"/>
                  </a:cubicBezTo>
                  <a:cubicBezTo>
                    <a:pt x="29246" y="28757"/>
                    <a:pt x="30868" y="22995"/>
                    <a:pt x="34290" y="18431"/>
                  </a:cubicBezTo>
                  <a:cubicBezTo>
                    <a:pt x="38510" y="12802"/>
                    <a:pt x="46189" y="10759"/>
                    <a:pt x="52721" y="8144"/>
                  </a:cubicBezTo>
                  <a:cubicBezTo>
                    <a:pt x="58835" y="5696"/>
                    <a:pt x="64137" y="0"/>
                    <a:pt x="70723" y="0"/>
                  </a:cubicBezTo>
                </a:path>
              </a:pathLst>
            </a:custGeom>
            <a:noFill/>
            <a:ln w="76200" cap="flat" cmpd="sng">
              <a:solidFill>
                <a:schemeClr val="dk2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Roboto" pitchFamily="2" charset="0"/>
                <a:ea typeface="Roboto" pitchFamily="2" charset="0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250825" y="1166813"/>
            <a:ext cx="2820438" cy="33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nl" sz="3200" dirty="0">
                <a:solidFill>
                  <a:schemeClr val="tx1"/>
                </a:solidFill>
                <a:latin typeface="Roboto" panose="020B0604020202020204"/>
              </a:rPr>
              <a:t>Hoe kom je naar school?</a:t>
            </a:r>
            <a:endParaRPr sz="3200" dirty="0">
              <a:solidFill>
                <a:schemeClr val="tx1"/>
              </a:solidFill>
              <a:latin typeface="Roboto" panose="020B0604020202020204"/>
            </a:endParaRPr>
          </a:p>
          <a:p>
            <a:pPr marL="0" indent="0">
              <a:buNone/>
            </a:pPr>
            <a:endParaRPr sz="3200" dirty="0">
              <a:solidFill>
                <a:schemeClr val="tx1"/>
              </a:solidFill>
              <a:latin typeface="Roboto" panose="020B0604020202020204"/>
            </a:endParaRPr>
          </a:p>
          <a:p>
            <a:pPr marL="0" indent="0">
              <a:buNone/>
            </a:pPr>
            <a:endParaRPr sz="3200" dirty="0">
              <a:solidFill>
                <a:schemeClr val="tx1"/>
              </a:solidFill>
              <a:latin typeface="Roboto" panose="020B0604020202020204"/>
            </a:endParaRPr>
          </a:p>
          <a:p>
            <a:pPr marL="0" indent="0">
              <a:buNone/>
            </a:pPr>
            <a:endParaRPr sz="3200" dirty="0">
              <a:solidFill>
                <a:schemeClr val="tx1"/>
              </a:solidFill>
              <a:latin typeface="Roboto" panose="020B0604020202020204"/>
            </a:endParaRPr>
          </a:p>
        </p:txBody>
      </p:sp>
      <p:pic>
        <p:nvPicPr>
          <p:cNvPr id="81" name="Shape 8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79" t="6205" r="10291" b="11921"/>
          <a:stretch/>
        </p:blipFill>
        <p:spPr>
          <a:xfrm>
            <a:off x="3132138" y="0"/>
            <a:ext cx="683183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 txBox="1">
            <a:spLocks noGrp="1"/>
          </p:cNvSpPr>
          <p:nvPr>
            <p:ph type="sldNum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 sz="1000" b="0" i="0" u="none" strike="noStrike" cap="none">
                <a:solidFill>
                  <a:schemeClr val="dk2"/>
                </a:solidFill>
                <a:latin typeface="Roboto" pitchFamily="2" charset="0"/>
                <a:ea typeface="Roboto" pitchFamily="2" charset="0"/>
                <a:sym typeface="Arial"/>
              </a:rPr>
              <a:t>40</a:t>
            </a:fld>
            <a:endParaRPr sz="1000" b="0" i="0" u="none" strike="noStrike" cap="none" dirty="0">
              <a:solidFill>
                <a:schemeClr val="dk2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pic>
        <p:nvPicPr>
          <p:cNvPr id="449" name="Shape 4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111" y="1"/>
            <a:ext cx="805428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 txBox="1">
            <a:spLocks noGrp="1"/>
          </p:cNvSpPr>
          <p:nvPr>
            <p:ph type="sldNum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 sz="1000" b="0" i="0" u="none" strike="noStrike" cap="none">
                <a:solidFill>
                  <a:schemeClr val="dk2"/>
                </a:solidFill>
                <a:latin typeface="Roboto" pitchFamily="2" charset="0"/>
                <a:ea typeface="Roboto" pitchFamily="2" charset="0"/>
                <a:sym typeface="Arial"/>
              </a:rPr>
              <a:t>41</a:t>
            </a:fld>
            <a:endParaRPr sz="1000" b="0" i="0" u="none" strike="noStrike" cap="none" dirty="0">
              <a:solidFill>
                <a:schemeClr val="dk2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pic>
        <p:nvPicPr>
          <p:cNvPr id="456" name="Shape 45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81" y="243490"/>
            <a:ext cx="3064675" cy="2688300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Shape 457" descr="De Antwerpse Ring vandaag. Bekijk de gevaarlijke weefbewegingen op de Ring in Borgerhout.">
            <a:hlinkClick r:id="rId4"/>
          </p:cNvPr>
          <p:cNvSpPr/>
          <p:nvPr/>
        </p:nvSpPr>
        <p:spPr>
          <a:xfrm>
            <a:off x="2603860" y="1815725"/>
            <a:ext cx="3408300" cy="25562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 pitchFamily="2" charset="0"/>
              <a:ea typeface="Roboto" pitchFamily="2" charset="0"/>
            </a:endParaRPr>
          </a:p>
        </p:txBody>
      </p:sp>
      <p:pic>
        <p:nvPicPr>
          <p:cNvPr id="458" name="Shape 458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237"/>
          <a:stretch/>
        </p:blipFill>
        <p:spPr>
          <a:xfrm>
            <a:off x="5652120" y="2139702"/>
            <a:ext cx="3055801" cy="2761926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Shape 459"/>
          <p:cNvSpPr txBox="1"/>
          <p:nvPr/>
        </p:nvSpPr>
        <p:spPr>
          <a:xfrm>
            <a:off x="3563888" y="285750"/>
            <a:ext cx="5184576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24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Oorzaken files</a:t>
            </a:r>
            <a:endParaRPr dirty="0">
              <a:latin typeface="Roboto" pitchFamily="2" charset="0"/>
              <a:ea typeface="Roboto" pitchFamily="2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>
                <a:latin typeface="Roboto" pitchFamily="2" charset="0"/>
                <a:ea typeface="Roboto" pitchFamily="2" charset="0"/>
              </a:rPr>
              <a:t>Auto</a:t>
            </a:r>
            <a:r>
              <a:rPr lang="nl" sz="14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wegen die samen komen   -   Weefbewegingen</a:t>
            </a:r>
            <a:endParaRPr dirty="0">
              <a:latin typeface="Roboto" pitchFamily="2" charset="0"/>
              <a:ea typeface="Roboto" pitchFamily="2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14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			</a:t>
            </a:r>
            <a:endParaRPr sz="18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1400" b="0" i="0" u="none" strike="noStrike" cap="none" dirty="0">
                <a:solidFill>
                  <a:srgbClr val="000000"/>
                </a:solidFill>
                <a:latin typeface="Roboto" pitchFamily="2" charset="0"/>
                <a:ea typeface="Roboto" pitchFamily="2" charset="0"/>
                <a:sym typeface="Arial"/>
              </a:rPr>
              <a:t>Te veel verkeer   -   Ongevallen</a:t>
            </a:r>
            <a:endParaRPr sz="14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sldNum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 sz="1000" b="0" i="0" u="none" strike="noStrike" cap="none">
                <a:solidFill>
                  <a:schemeClr val="dk2"/>
                </a:solidFill>
                <a:latin typeface="Roboto" pitchFamily="2" charset="0"/>
                <a:ea typeface="Roboto" pitchFamily="2" charset="0"/>
                <a:sym typeface="Arial"/>
              </a:rPr>
              <a:t>42</a:t>
            </a:fld>
            <a:endParaRPr sz="1000" b="0" i="0" u="none" strike="noStrike" cap="none" dirty="0">
              <a:solidFill>
                <a:schemeClr val="dk2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pic>
        <p:nvPicPr>
          <p:cNvPr id="465" name="Shape 4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7050" y="1040025"/>
            <a:ext cx="6631474" cy="3948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67" name="Shape 467"/>
          <p:cNvSpPr txBox="1">
            <a:spLocks noGrp="1"/>
          </p:cNvSpPr>
          <p:nvPr>
            <p:ph type="title"/>
          </p:nvPr>
        </p:nvSpPr>
        <p:spPr>
          <a:xfrm>
            <a:off x="273116" y="268288"/>
            <a:ext cx="7167900" cy="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nl" sz="2800" b="0" i="0" u="none" strike="noStrike" cap="none" dirty="0">
                <a:solidFill>
                  <a:schemeClr val="dk1"/>
                </a:solidFill>
                <a:sym typeface="Arial"/>
              </a:rPr>
              <a:t>Welk probleem zien we hier?</a:t>
            </a:r>
            <a:endParaRPr sz="2800" b="0" i="0" u="none" strike="noStrike" cap="none" dirty="0">
              <a:solidFill>
                <a:schemeClr val="dk1"/>
              </a:solidFill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 txBox="1">
            <a:spLocks noGrp="1"/>
          </p:cNvSpPr>
          <p:nvPr>
            <p:ph type="sldNum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 sz="1000" b="0" i="0" u="none" strike="noStrike" cap="none">
                <a:solidFill>
                  <a:schemeClr val="dk2"/>
                </a:solidFill>
                <a:latin typeface="Roboto" pitchFamily="2" charset="0"/>
                <a:ea typeface="Roboto" pitchFamily="2" charset="0"/>
                <a:sym typeface="Arial"/>
              </a:rPr>
              <a:t>43</a:t>
            </a:fld>
            <a:endParaRPr sz="1000" b="0" i="0" u="none" strike="noStrike" cap="none" dirty="0">
              <a:solidFill>
                <a:schemeClr val="dk2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pic>
        <p:nvPicPr>
          <p:cNvPr id="473" name="Shape 4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7050" y="1040025"/>
            <a:ext cx="6631474" cy="3948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75" name="Shape 475"/>
          <p:cNvSpPr txBox="1">
            <a:spLocks noGrp="1"/>
          </p:cNvSpPr>
          <p:nvPr>
            <p:ph type="title"/>
          </p:nvPr>
        </p:nvSpPr>
        <p:spPr>
          <a:xfrm>
            <a:off x="273116" y="268288"/>
            <a:ext cx="7167900" cy="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nl" sz="2800" b="0" i="0" u="none" strike="noStrike" cap="none" dirty="0">
                <a:solidFill>
                  <a:schemeClr val="dk1"/>
                </a:solidFill>
                <a:sym typeface="Arial"/>
              </a:rPr>
              <a:t>Weefbewegingen</a:t>
            </a:r>
            <a:endParaRPr sz="2800" b="0" i="0" u="none" strike="noStrike" cap="none" dirty="0">
              <a:solidFill>
                <a:schemeClr val="dk1"/>
              </a:solidFill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 txBox="1">
            <a:spLocks noGrp="1"/>
          </p:cNvSpPr>
          <p:nvPr>
            <p:ph type="sldNum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 sz="1000" b="0" i="0" u="none" strike="noStrike" cap="none">
                <a:solidFill>
                  <a:schemeClr val="dk2"/>
                </a:solidFill>
                <a:latin typeface="Roboto" pitchFamily="2" charset="0"/>
                <a:ea typeface="Roboto" pitchFamily="2" charset="0"/>
                <a:sym typeface="Arial"/>
              </a:rPr>
              <a:t>44</a:t>
            </a:fld>
            <a:endParaRPr sz="1000" b="0" i="0" u="none" strike="noStrike" cap="none" dirty="0">
              <a:solidFill>
                <a:schemeClr val="dk2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pic>
        <p:nvPicPr>
          <p:cNvPr id="481" name="Shape 4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7050" y="1027988"/>
            <a:ext cx="6631475" cy="3972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83" name="Shape 483"/>
          <p:cNvSpPr txBox="1">
            <a:spLocks noGrp="1"/>
          </p:cNvSpPr>
          <p:nvPr>
            <p:ph type="title"/>
          </p:nvPr>
        </p:nvSpPr>
        <p:spPr>
          <a:xfrm>
            <a:off x="273117" y="268288"/>
            <a:ext cx="7167900" cy="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nl" sz="2800" b="0" i="0" u="none" strike="noStrike" cap="none" dirty="0">
                <a:solidFill>
                  <a:schemeClr val="dk1"/>
                </a:solidFill>
                <a:sym typeface="Arial"/>
              </a:rPr>
              <a:t>Welke wijziging zie </a:t>
            </a:r>
            <a:r>
              <a:rPr lang="nl-BE" sz="2800" b="0" i="0" u="none" strike="noStrike" cap="none" dirty="0">
                <a:solidFill>
                  <a:schemeClr val="dk1"/>
                </a:solidFill>
                <a:sym typeface="Arial"/>
              </a:rPr>
              <a:t>j</a:t>
            </a:r>
            <a:r>
              <a:rPr lang="nl" sz="2800" b="0" i="0" u="none" strike="noStrike" cap="none" dirty="0">
                <a:solidFill>
                  <a:schemeClr val="dk1"/>
                </a:solidFill>
                <a:sym typeface="Arial"/>
              </a:rPr>
              <a:t>e hier?</a:t>
            </a:r>
            <a:endParaRPr sz="2800" b="0" i="0" u="none" strike="noStrike" cap="none" dirty="0">
              <a:solidFill>
                <a:schemeClr val="dk1"/>
              </a:solidFill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 txBox="1">
            <a:spLocks noGrp="1"/>
          </p:cNvSpPr>
          <p:nvPr>
            <p:ph type="sldNum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 sz="1000" b="0" i="0" u="none" strike="noStrike" cap="none">
                <a:solidFill>
                  <a:schemeClr val="dk2"/>
                </a:solidFill>
                <a:latin typeface="Roboto" pitchFamily="2" charset="0"/>
                <a:ea typeface="Roboto" pitchFamily="2" charset="0"/>
                <a:sym typeface="Arial"/>
              </a:rPr>
              <a:t>45</a:t>
            </a:fld>
            <a:endParaRPr sz="1000" b="0" i="0" u="none" strike="noStrike" cap="none" dirty="0">
              <a:solidFill>
                <a:schemeClr val="dk2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pic>
        <p:nvPicPr>
          <p:cNvPr id="489" name="Shape 4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7050" y="1027988"/>
            <a:ext cx="6631475" cy="3972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91" name="Shape 491"/>
          <p:cNvSpPr txBox="1">
            <a:spLocks noGrp="1"/>
          </p:cNvSpPr>
          <p:nvPr>
            <p:ph type="title"/>
          </p:nvPr>
        </p:nvSpPr>
        <p:spPr>
          <a:xfrm>
            <a:off x="250825" y="268288"/>
            <a:ext cx="7167900" cy="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nl" sz="2800" b="0" i="0" u="none" strike="noStrike" cap="none" dirty="0">
                <a:solidFill>
                  <a:schemeClr val="dk1"/>
                </a:solidFill>
                <a:sym typeface="Arial"/>
              </a:rPr>
              <a:t>Scheiding van verkeer</a:t>
            </a:r>
            <a:endParaRPr sz="2800" b="0" i="0" u="none" strike="noStrike" cap="none" dirty="0">
              <a:solidFill>
                <a:schemeClr val="dk1"/>
              </a:solidFill>
              <a:sym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sldNum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 sz="1000" b="0" i="0" u="none" strike="noStrike" cap="none">
                <a:solidFill>
                  <a:schemeClr val="dk2"/>
                </a:solidFill>
                <a:latin typeface="Roboto" pitchFamily="2" charset="0"/>
                <a:ea typeface="Roboto" pitchFamily="2" charset="0"/>
                <a:sym typeface="Arial"/>
              </a:rPr>
              <a:t>46</a:t>
            </a:fld>
            <a:endParaRPr sz="1000" b="0" i="0" u="none" strike="noStrike" cap="none" dirty="0">
              <a:solidFill>
                <a:schemeClr val="dk2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sp>
        <p:nvSpPr>
          <p:cNvPr id="498" name="Shape 498"/>
          <p:cNvSpPr txBox="1">
            <a:spLocks noGrp="1"/>
          </p:cNvSpPr>
          <p:nvPr>
            <p:ph type="title"/>
          </p:nvPr>
        </p:nvSpPr>
        <p:spPr>
          <a:xfrm>
            <a:off x="250825" y="268288"/>
            <a:ext cx="7167900" cy="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nl" sz="2800" b="0" i="0" u="none" strike="noStrike" cap="none" dirty="0">
                <a:solidFill>
                  <a:schemeClr val="dk1"/>
                </a:solidFill>
                <a:sym typeface="Arial"/>
              </a:rPr>
              <a:t>Extra oplossing?</a:t>
            </a:r>
            <a:endParaRPr sz="2800" b="0" i="0" u="none" strike="noStrike" cap="none" dirty="0">
              <a:solidFill>
                <a:schemeClr val="dk1"/>
              </a:solidFill>
              <a:sym typeface="Arial"/>
            </a:endParaRPr>
          </a:p>
        </p:txBody>
      </p:sp>
      <p:pic>
        <p:nvPicPr>
          <p:cNvPr id="499" name="Shape 49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3350" y="1058158"/>
            <a:ext cx="6449999" cy="3961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 txBox="1">
            <a:spLocks noGrp="1"/>
          </p:cNvSpPr>
          <p:nvPr>
            <p:ph type="sldNum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 sz="1000" b="0" i="0" u="none" strike="noStrike" cap="none">
                <a:solidFill>
                  <a:schemeClr val="dk2"/>
                </a:solidFill>
                <a:latin typeface="Roboto" pitchFamily="2" charset="0"/>
                <a:ea typeface="Roboto" pitchFamily="2" charset="0"/>
                <a:sym typeface="Arial"/>
              </a:rPr>
              <a:t>47</a:t>
            </a:fld>
            <a:endParaRPr sz="1000" b="0" i="0" u="none" strike="noStrike" cap="none" dirty="0">
              <a:solidFill>
                <a:schemeClr val="dk2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sp>
        <p:nvSpPr>
          <p:cNvPr id="506" name="Shape 506"/>
          <p:cNvSpPr txBox="1">
            <a:spLocks noGrp="1"/>
          </p:cNvSpPr>
          <p:nvPr>
            <p:ph type="title"/>
          </p:nvPr>
        </p:nvSpPr>
        <p:spPr>
          <a:xfrm>
            <a:off x="250825" y="268288"/>
            <a:ext cx="7167900" cy="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nl" sz="2800" b="0" i="0" u="none" strike="noStrike" cap="none" dirty="0">
                <a:solidFill>
                  <a:schemeClr val="dk1"/>
                </a:solidFill>
                <a:sym typeface="Arial"/>
              </a:rPr>
              <a:t>De overkapping</a:t>
            </a:r>
            <a:endParaRPr sz="2800" b="0" i="0" u="none" strike="noStrike" cap="none" dirty="0">
              <a:solidFill>
                <a:schemeClr val="dk1"/>
              </a:solidFill>
              <a:sym typeface="Arial"/>
            </a:endParaRPr>
          </a:p>
        </p:txBody>
      </p:sp>
      <p:pic>
        <p:nvPicPr>
          <p:cNvPr id="507" name="Shape 50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3350" y="1058158"/>
            <a:ext cx="6449999" cy="3961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Shape 512"/>
          <p:cNvSpPr txBox="1">
            <a:spLocks noGrp="1"/>
          </p:cNvSpPr>
          <p:nvPr>
            <p:ph type="title"/>
          </p:nvPr>
        </p:nvSpPr>
        <p:spPr>
          <a:xfrm>
            <a:off x="251520" y="267494"/>
            <a:ext cx="7488832" cy="6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nl" sz="2600" b="0" i="0" u="none" strike="noStrike" cap="none" dirty="0">
                <a:solidFill>
                  <a:schemeClr val="dk1"/>
                </a:solidFill>
                <a:sym typeface="Arial"/>
              </a:rPr>
              <a:t>Oplossing 4 – Luchtkwaliteit verbeteren</a:t>
            </a:r>
            <a:endParaRPr sz="2600" b="0" i="0" u="none" strike="noStrike" cap="none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513" name="Shape 513"/>
          <p:cNvSpPr txBox="1">
            <a:spLocks noGrp="1"/>
          </p:cNvSpPr>
          <p:nvPr>
            <p:ph type="body" idx="1"/>
          </p:nvPr>
        </p:nvSpPr>
        <p:spPr>
          <a:xfrm>
            <a:off x="311700" y="1583650"/>
            <a:ext cx="2395800" cy="3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nl" sz="1800" b="0" i="0" u="none" strike="noStrike" cap="none" dirty="0">
                <a:solidFill>
                  <a:srgbClr val="000000"/>
                </a:solidFill>
                <a:sym typeface="Arial"/>
              </a:rPr>
              <a:t>Luchtvervuiling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nl" sz="1800" b="0" i="0" u="none" strike="noStrike" cap="none" dirty="0">
                <a:solidFill>
                  <a:srgbClr val="000000"/>
                </a:solidFill>
                <a:sym typeface="Arial"/>
              </a:rPr>
              <a:t>voor en na de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nl" sz="1800" b="0" i="0" u="none" strike="noStrike" cap="none" dirty="0">
                <a:solidFill>
                  <a:srgbClr val="000000"/>
                </a:solidFill>
                <a:sym typeface="Arial"/>
              </a:rPr>
              <a:t>overkapping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514" name="Shape 51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62"/>
          <a:stretch/>
        </p:blipFill>
        <p:spPr>
          <a:xfrm>
            <a:off x="2421568" y="874650"/>
            <a:ext cx="6325632" cy="4110818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Shape 515"/>
          <p:cNvSpPr txBox="1">
            <a:spLocks noGrp="1"/>
          </p:cNvSpPr>
          <p:nvPr>
            <p:ph type="sldNum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 sz="1000" b="0" i="0" u="none" strike="noStrike" cap="none">
                <a:solidFill>
                  <a:schemeClr val="dk2"/>
                </a:solidFill>
                <a:latin typeface="Roboto" pitchFamily="2" charset="0"/>
                <a:ea typeface="Roboto" pitchFamily="2" charset="0"/>
                <a:sym typeface="Arial"/>
              </a:rPr>
              <a:t>48</a:t>
            </a:fld>
            <a:endParaRPr sz="1000" b="0" i="0" u="none" strike="noStrike" cap="none" dirty="0">
              <a:solidFill>
                <a:schemeClr val="dk2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>
            <a:spLocks noGrp="1"/>
          </p:cNvSpPr>
          <p:nvPr>
            <p:ph type="body" idx="1"/>
          </p:nvPr>
        </p:nvSpPr>
        <p:spPr>
          <a:xfrm>
            <a:off x="250825" y="268288"/>
            <a:ext cx="2881313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nl" sz="2400" b="0" i="0" u="none" strike="noStrike" cap="none" dirty="0">
                <a:solidFill>
                  <a:srgbClr val="000000"/>
                </a:solidFill>
                <a:sym typeface="Arial"/>
              </a:rPr>
              <a:t>OVERKAPPING</a:t>
            </a:r>
            <a:endParaRPr sz="24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nl" sz="2400" b="0" i="0" u="none" strike="noStrike" cap="none" dirty="0">
                <a:solidFill>
                  <a:srgbClr val="000000"/>
                </a:solidFill>
                <a:sym typeface="Arial"/>
              </a:rPr>
              <a:t>VANDAAG</a:t>
            </a:r>
            <a:endParaRPr sz="24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nl" sz="1800" b="0" i="0" u="none" strike="noStrike" cap="none" dirty="0">
                <a:solidFill>
                  <a:srgbClr val="000000"/>
                </a:solidFill>
                <a:sym typeface="Arial"/>
              </a:rPr>
              <a:t>6 ontwerpteams:</a:t>
            </a:r>
            <a:endParaRPr lang="nl" dirty="0">
              <a:solidFill>
                <a:srgbClr val="00000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nl" dirty="0">
                <a:solidFill>
                  <a:srgbClr val="000000"/>
                </a:solidFill>
              </a:rPr>
              <a:t>West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nl" dirty="0">
                <a:solidFill>
                  <a:srgbClr val="000000"/>
                </a:solidFill>
              </a:rPr>
              <a:t>Zuid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nl" dirty="0">
                <a:solidFill>
                  <a:srgbClr val="000000"/>
                </a:solidFill>
              </a:rPr>
              <a:t>Zuidoost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nl" dirty="0">
                <a:solidFill>
                  <a:srgbClr val="000000"/>
                </a:solidFill>
              </a:rPr>
              <a:t>Oost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nl" dirty="0">
                <a:solidFill>
                  <a:srgbClr val="000000"/>
                </a:solidFill>
              </a:rPr>
              <a:t>Noordoost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nl" dirty="0">
                <a:solidFill>
                  <a:srgbClr val="000000"/>
                </a:solidFill>
              </a:rPr>
              <a:t>Noord</a:t>
            </a:r>
            <a:endParaRPr dirty="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rgbClr val="000000"/>
              </a:solidFill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dirty="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2"/>
              </a:solidFill>
              <a:sym typeface="Arial"/>
            </a:endParaRPr>
          </a:p>
        </p:txBody>
      </p:sp>
      <p:pic>
        <p:nvPicPr>
          <p:cNvPr id="521" name="Shape 52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718" y="152049"/>
            <a:ext cx="5717457" cy="4427902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Shape 522"/>
          <p:cNvSpPr txBox="1">
            <a:spLocks noGrp="1"/>
          </p:cNvSpPr>
          <p:nvPr>
            <p:ph type="sldNum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 sz="1000" b="0" i="0" u="none" strike="noStrike" cap="none">
                <a:solidFill>
                  <a:schemeClr val="dk2"/>
                </a:solidFill>
                <a:latin typeface="Roboto" pitchFamily="2" charset="0"/>
                <a:ea typeface="Roboto" pitchFamily="2" charset="0"/>
                <a:sym typeface="Arial"/>
              </a:rPr>
              <a:t>49</a:t>
            </a:fld>
            <a:endParaRPr sz="1000" b="0" i="0" u="none" strike="noStrike" cap="none" dirty="0">
              <a:solidFill>
                <a:schemeClr val="dk2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F3B9CAF3-9863-4AA4-AFB0-396EC416032A}"/>
              </a:ext>
            </a:extLst>
          </p:cNvPr>
          <p:cNvSpPr/>
          <p:nvPr/>
        </p:nvSpPr>
        <p:spPr>
          <a:xfrm>
            <a:off x="7927450" y="79513"/>
            <a:ext cx="1176433" cy="1087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250825" y="430430"/>
            <a:ext cx="3106803" cy="736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nl" sz="3200" b="0" i="0" u="none" strike="noStrike" cap="none" dirty="0">
                <a:solidFill>
                  <a:srgbClr val="5BB1D4"/>
                </a:solidFill>
                <a:sym typeface="Arial"/>
              </a:rPr>
              <a:t>Te voet?</a:t>
            </a:r>
            <a:endParaRPr sz="3200" b="0" i="0" u="none" strike="noStrike" cap="none" dirty="0">
              <a:solidFill>
                <a:srgbClr val="5BB1D4"/>
              </a:solidFill>
              <a:sym typeface="Arial"/>
            </a:endParaRPr>
          </a:p>
        </p:txBody>
      </p:sp>
      <p:pic>
        <p:nvPicPr>
          <p:cNvPr id="87" name="Shape 8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65" r="30800"/>
          <a:stretch/>
        </p:blipFill>
        <p:spPr>
          <a:xfrm>
            <a:off x="6792167" y="521043"/>
            <a:ext cx="1842949" cy="4384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8" name="Shape 88"/>
          <p:cNvSpPr txBox="1">
            <a:spLocks noGrp="1"/>
          </p:cNvSpPr>
          <p:nvPr>
            <p:ph type="sldNum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 sz="1000" b="0" i="0" u="none" strike="noStrike" cap="none">
                <a:solidFill>
                  <a:schemeClr val="dk2"/>
                </a:solidFill>
                <a:latin typeface="Roboto" pitchFamily="2" charset="0"/>
                <a:ea typeface="Roboto" pitchFamily="2" charset="0"/>
                <a:sym typeface="Arial"/>
              </a:rPr>
              <a:t>5</a:t>
            </a:fld>
            <a:endParaRPr sz="1000" b="0" i="0" u="none" strike="noStrike" cap="none" dirty="0">
              <a:solidFill>
                <a:schemeClr val="dk2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pic>
        <p:nvPicPr>
          <p:cNvPr id="89" name="Shape 89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771" y="2250226"/>
            <a:ext cx="2572134" cy="26554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0" name="Shape 9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43"/>
          <a:stretch/>
        </p:blipFill>
        <p:spPr>
          <a:xfrm>
            <a:off x="3191724" y="521043"/>
            <a:ext cx="3396500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" name="Shape 92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25"/>
          <a:stretch/>
        </p:blipFill>
        <p:spPr>
          <a:xfrm>
            <a:off x="3203848" y="3041324"/>
            <a:ext cx="3384376" cy="1864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xfrm>
            <a:off x="250825" y="268288"/>
            <a:ext cx="67104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nl" sz="3200" b="0" i="0" u="none" strike="noStrike" cap="none" dirty="0">
                <a:sym typeface="Arial"/>
              </a:rPr>
              <a:t>4. Het Ringlandspel </a:t>
            </a:r>
            <a:r>
              <a:rPr lang="nl" sz="3200" dirty="0"/>
              <a:t>‘</a:t>
            </a:r>
            <a:r>
              <a:rPr lang="nl" sz="3200" b="0" i="0" u="none" strike="noStrike" cap="none" dirty="0">
                <a:sym typeface="Arial"/>
              </a:rPr>
              <a:t>Gans de Ring</a:t>
            </a:r>
            <a:r>
              <a:rPr lang="nl" sz="3200" dirty="0"/>
              <a:t>’</a:t>
            </a:r>
            <a:endParaRPr sz="3200" b="0" i="0" u="none" strike="noStrike" cap="none" dirty="0">
              <a:sym typeface="Arial"/>
            </a:endParaRPr>
          </a:p>
        </p:txBody>
      </p:sp>
      <p:sp>
        <p:nvSpPr>
          <p:cNvPr id="528" name="Shape 528"/>
          <p:cNvSpPr txBox="1">
            <a:spLocks noGrp="1"/>
          </p:cNvSpPr>
          <p:nvPr>
            <p:ph type="body" idx="1"/>
          </p:nvPr>
        </p:nvSpPr>
        <p:spPr>
          <a:xfrm>
            <a:off x="311700" y="2211710"/>
            <a:ext cx="2495700" cy="1374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nl" sz="1800" b="0" i="0" u="none" strike="noStrike" cap="none" dirty="0">
                <a:solidFill>
                  <a:srgbClr val="000000"/>
                </a:solidFill>
                <a:sym typeface="Arial"/>
              </a:rPr>
              <a:t>Doel: 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nl-BE" sz="1800" b="0" i="0" u="none" strike="noStrike" cap="none" dirty="0">
                <a:solidFill>
                  <a:srgbClr val="000000"/>
                </a:solidFill>
                <a:sym typeface="Arial"/>
              </a:rPr>
              <a:t>Z</a:t>
            </a:r>
            <a:r>
              <a:rPr lang="nl" sz="1800" b="0" i="0" u="none" strike="noStrike" cap="none" dirty="0">
                <a:solidFill>
                  <a:srgbClr val="000000"/>
                </a:solidFill>
                <a:sym typeface="Arial"/>
              </a:rPr>
              <a:t>o snel mogelijk langs Antwerpen geraken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530" name="Shape 530"/>
          <p:cNvSpPr txBox="1">
            <a:spLocks noGrp="1"/>
          </p:cNvSpPr>
          <p:nvPr>
            <p:ph type="sldNum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 sz="1000" b="0" i="0" u="none" strike="noStrike" cap="none">
                <a:solidFill>
                  <a:schemeClr val="dk2"/>
                </a:solidFill>
                <a:latin typeface="Roboto" pitchFamily="2" charset="0"/>
                <a:ea typeface="Roboto" pitchFamily="2" charset="0"/>
                <a:sym typeface="Arial"/>
              </a:rPr>
              <a:t>50</a:t>
            </a:fld>
            <a:endParaRPr sz="1000" b="0" i="0" u="none" strike="noStrike" cap="none" dirty="0">
              <a:solidFill>
                <a:schemeClr val="dk2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pic>
        <p:nvPicPr>
          <p:cNvPr id="531" name="Shape 53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3880" y="987574"/>
            <a:ext cx="5576246" cy="399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/>
          <p:cNvSpPr txBox="1">
            <a:spLocks noGrp="1"/>
          </p:cNvSpPr>
          <p:nvPr>
            <p:ph type="body" idx="1"/>
          </p:nvPr>
        </p:nvSpPr>
        <p:spPr>
          <a:xfrm>
            <a:off x="250825" y="1359673"/>
            <a:ext cx="5074653" cy="1212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nl" sz="2400" b="0" i="0" u="none" strike="noStrike" cap="none" dirty="0">
                <a:solidFill>
                  <a:srgbClr val="000000"/>
                </a:solidFill>
                <a:sym typeface="Arial"/>
              </a:rPr>
              <a:t>Wat leert het spel ons?</a:t>
            </a:r>
            <a:endParaRPr sz="24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nl" sz="2400" b="0" i="0" u="none" strike="noStrike" cap="none" dirty="0">
                <a:solidFill>
                  <a:srgbClr val="000000"/>
                </a:solidFill>
                <a:sym typeface="Arial"/>
              </a:rPr>
              <a:t>Wat onthoud </a:t>
            </a:r>
            <a:r>
              <a:rPr lang="nl-BE" sz="2400" b="0" i="0" u="none" strike="noStrike" cap="none" dirty="0">
                <a:solidFill>
                  <a:srgbClr val="000000"/>
                </a:solidFill>
                <a:sym typeface="Arial"/>
              </a:rPr>
              <a:t>je</a:t>
            </a:r>
            <a:r>
              <a:rPr lang="nl" sz="2400" b="0" i="0" u="none" strike="noStrike" cap="none" dirty="0">
                <a:solidFill>
                  <a:srgbClr val="000000"/>
                </a:solidFill>
                <a:sym typeface="Arial"/>
              </a:rPr>
              <a:t>?</a:t>
            </a:r>
            <a:endParaRPr sz="24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536" name="Shape 536"/>
          <p:cNvSpPr txBox="1">
            <a:spLocks noGrp="1"/>
          </p:cNvSpPr>
          <p:nvPr>
            <p:ph type="title" idx="4294967295"/>
          </p:nvPr>
        </p:nvSpPr>
        <p:spPr>
          <a:xfrm>
            <a:off x="250825" y="268288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nl" sz="3200" b="0" i="0" u="none" strike="noStrike" cap="none" dirty="0">
                <a:solidFill>
                  <a:srgbClr val="AED136"/>
                </a:solidFill>
                <a:sym typeface="Arial"/>
              </a:rPr>
              <a:t>Nabespreking</a:t>
            </a:r>
            <a:endParaRPr sz="3200" b="0" i="0" u="none" strike="noStrike" cap="none" dirty="0">
              <a:solidFill>
                <a:srgbClr val="AED136"/>
              </a:solidFill>
              <a:sym typeface="Arial"/>
            </a:endParaRPr>
          </a:p>
        </p:txBody>
      </p:sp>
      <p:sp>
        <p:nvSpPr>
          <p:cNvPr id="538" name="Shape 538"/>
          <p:cNvSpPr txBox="1">
            <a:spLocks noGrp="1"/>
          </p:cNvSpPr>
          <p:nvPr>
            <p:ph type="sldNum" idx="4294967295"/>
          </p:nvPr>
        </p:nvSpPr>
        <p:spPr>
          <a:xfrm>
            <a:off x="8594725" y="4662488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 sz="1000" b="0" i="0" u="none" strike="noStrike" cap="none">
                <a:solidFill>
                  <a:schemeClr val="dk2"/>
                </a:solidFill>
                <a:latin typeface="Roboto" pitchFamily="2" charset="0"/>
                <a:ea typeface="Roboto" pitchFamily="2" charset="0"/>
                <a:sym typeface="Arial"/>
              </a:rPr>
              <a:t>51</a:t>
            </a:fld>
            <a:endParaRPr sz="1000" b="0" i="0" u="none" strike="noStrike" cap="none" dirty="0">
              <a:solidFill>
                <a:schemeClr val="dk2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sldNum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 sz="1000" b="0" i="0" u="none" strike="noStrike" cap="none">
                <a:solidFill>
                  <a:schemeClr val="dk2"/>
                </a:solidFill>
                <a:latin typeface="Roboto" pitchFamily="2" charset="0"/>
                <a:ea typeface="Roboto" pitchFamily="2" charset="0"/>
                <a:sym typeface="Arial"/>
              </a:rPr>
              <a:t>6</a:t>
            </a:fld>
            <a:endParaRPr sz="1000" b="0" i="0" u="none" strike="noStrike" cap="none" dirty="0">
              <a:solidFill>
                <a:schemeClr val="dk2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pic>
        <p:nvPicPr>
          <p:cNvPr id="99" name="Shape 9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6777" y="123478"/>
            <a:ext cx="3047564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0" name="Shape 10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4352" y="2643758"/>
            <a:ext cx="3672408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1" name="Shape 10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6777" y="2643758"/>
            <a:ext cx="3047564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" name="Shape 102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077" y="1941425"/>
            <a:ext cx="815925" cy="126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547"/>
          <a:stretch/>
        </p:blipFill>
        <p:spPr>
          <a:xfrm>
            <a:off x="5328210" y="123478"/>
            <a:ext cx="3698550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Shape 86">
            <a:extLst>
              <a:ext uri="{FF2B5EF4-FFF2-40B4-BE49-F238E27FC236}">
                <a16:creationId xmlns:a16="http://schemas.microsoft.com/office/drawing/2014/main" id="{4CB535FB-3279-497E-A0EA-41BA3FA88414}"/>
              </a:ext>
            </a:extLst>
          </p:cNvPr>
          <p:cNvSpPr txBox="1">
            <a:spLocks/>
          </p:cNvSpPr>
          <p:nvPr/>
        </p:nvSpPr>
        <p:spPr>
          <a:xfrm>
            <a:off x="250825" y="430430"/>
            <a:ext cx="2710800" cy="736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Roboto" pitchFamily="2" charset="0"/>
                <a:ea typeface="Roboto" pitchFamily="2" charset="0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600"/>
              </a:spcAft>
              <a:buFont typeface="Arial"/>
              <a:buNone/>
            </a:pPr>
            <a:r>
              <a:rPr lang="nl-BE" sz="3200" dirty="0">
                <a:solidFill>
                  <a:srgbClr val="5BB1D4"/>
                </a:solidFill>
              </a:rPr>
              <a:t>Fiets?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DD2BE69C-EE8B-4DC9-AAC8-D9831FD5D676}"/>
              </a:ext>
            </a:extLst>
          </p:cNvPr>
          <p:cNvSpPr/>
          <p:nvPr/>
        </p:nvSpPr>
        <p:spPr>
          <a:xfrm>
            <a:off x="7927450" y="79513"/>
            <a:ext cx="1176433" cy="1087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9" name="Shape 109"/>
          <p:cNvSpPr txBox="1">
            <a:spLocks noGrp="1"/>
          </p:cNvSpPr>
          <p:nvPr>
            <p:ph type="sldNum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 sz="1000" b="0" i="0" u="none" strike="noStrike" cap="none">
                <a:solidFill>
                  <a:schemeClr val="dk2"/>
                </a:solidFill>
                <a:latin typeface="Roboto" pitchFamily="2" charset="0"/>
                <a:ea typeface="Roboto" pitchFamily="2" charset="0"/>
                <a:sym typeface="Arial"/>
              </a:rPr>
              <a:t>7</a:t>
            </a:fld>
            <a:endParaRPr sz="1000" b="0" i="0" u="none" strike="noStrike" cap="none" dirty="0">
              <a:solidFill>
                <a:schemeClr val="dk2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pic>
        <p:nvPicPr>
          <p:cNvPr id="110" name="Shape 11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50"/>
          <a:stretch/>
        </p:blipFill>
        <p:spPr>
          <a:xfrm>
            <a:off x="2235395" y="510036"/>
            <a:ext cx="3302474" cy="2194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1" name="Shape 11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4550" y="2835393"/>
            <a:ext cx="3303319" cy="2088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" name="Shape 11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71" t="5405" b="16215"/>
          <a:stretch/>
        </p:blipFill>
        <p:spPr>
          <a:xfrm>
            <a:off x="5669035" y="2835395"/>
            <a:ext cx="3312368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3" name="Shape 113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4692" y="510036"/>
            <a:ext cx="3312368" cy="2194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Shape 86">
            <a:extLst>
              <a:ext uri="{FF2B5EF4-FFF2-40B4-BE49-F238E27FC236}">
                <a16:creationId xmlns:a16="http://schemas.microsoft.com/office/drawing/2014/main" id="{EA8589FB-7AEF-44CB-85EE-D5CC842AFEA6}"/>
              </a:ext>
            </a:extLst>
          </p:cNvPr>
          <p:cNvSpPr txBox="1">
            <a:spLocks/>
          </p:cNvSpPr>
          <p:nvPr/>
        </p:nvSpPr>
        <p:spPr>
          <a:xfrm>
            <a:off x="264327" y="430430"/>
            <a:ext cx="2710800" cy="736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Roboto" pitchFamily="2" charset="0"/>
                <a:ea typeface="Roboto" pitchFamily="2" charset="0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600"/>
              </a:spcAft>
              <a:buFont typeface="Arial"/>
              <a:buNone/>
            </a:pPr>
            <a:r>
              <a:rPr lang="nl-BE" sz="3200" dirty="0">
                <a:solidFill>
                  <a:srgbClr val="5BB1D4"/>
                </a:solidFill>
              </a:rPr>
              <a:t>Auto?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BDDBBF63-5BFE-4241-B47D-88D0F67DBB60}"/>
              </a:ext>
            </a:extLst>
          </p:cNvPr>
          <p:cNvSpPr/>
          <p:nvPr/>
        </p:nvSpPr>
        <p:spPr>
          <a:xfrm>
            <a:off x="7927450" y="79513"/>
            <a:ext cx="1176433" cy="1087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9" name="Shape 119"/>
          <p:cNvSpPr txBox="1">
            <a:spLocks noGrp="1"/>
          </p:cNvSpPr>
          <p:nvPr>
            <p:ph type="sldNum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 sz="1000" b="0" i="0" u="none" strike="noStrike" cap="none">
                <a:solidFill>
                  <a:schemeClr val="dk2"/>
                </a:solidFill>
                <a:latin typeface="Roboto" pitchFamily="2" charset="0"/>
                <a:ea typeface="Roboto" pitchFamily="2" charset="0"/>
                <a:sym typeface="Arial"/>
              </a:rPr>
              <a:t>8</a:t>
            </a:fld>
            <a:endParaRPr sz="1000" b="0" i="0" u="none" strike="noStrike" cap="none" dirty="0">
              <a:solidFill>
                <a:schemeClr val="dk2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pic>
        <p:nvPicPr>
          <p:cNvPr id="120" name="Shape 12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0627" y="2401952"/>
            <a:ext cx="3194495" cy="2508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1" name="Shape 12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62" b="11684"/>
          <a:stretch/>
        </p:blipFill>
        <p:spPr>
          <a:xfrm>
            <a:off x="2098727" y="345623"/>
            <a:ext cx="3531648" cy="1931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" name="Shape 12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456" b="729"/>
          <a:stretch/>
        </p:blipFill>
        <p:spPr>
          <a:xfrm>
            <a:off x="2098727" y="2401952"/>
            <a:ext cx="3531648" cy="2508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3" name="Shape 123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365" b="23715"/>
          <a:stretch/>
        </p:blipFill>
        <p:spPr>
          <a:xfrm>
            <a:off x="5740627" y="345623"/>
            <a:ext cx="3194496" cy="1931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Shape 86">
            <a:extLst>
              <a:ext uri="{FF2B5EF4-FFF2-40B4-BE49-F238E27FC236}">
                <a16:creationId xmlns:a16="http://schemas.microsoft.com/office/drawing/2014/main" id="{8C5D76D8-BEED-4255-A8BD-797A2FC3D71C}"/>
              </a:ext>
            </a:extLst>
          </p:cNvPr>
          <p:cNvSpPr txBox="1">
            <a:spLocks/>
          </p:cNvSpPr>
          <p:nvPr/>
        </p:nvSpPr>
        <p:spPr>
          <a:xfrm>
            <a:off x="250825" y="430430"/>
            <a:ext cx="2710800" cy="736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Roboto" pitchFamily="2" charset="0"/>
                <a:ea typeface="Roboto" pitchFamily="2" charset="0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600"/>
              </a:spcAft>
              <a:buFont typeface="Arial"/>
              <a:buNone/>
            </a:pPr>
            <a:r>
              <a:rPr lang="nl-BE" sz="3200" dirty="0">
                <a:solidFill>
                  <a:srgbClr val="5BB1D4"/>
                </a:solidFill>
              </a:rPr>
              <a:t>Bus?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0059AD9E-2846-44EB-9209-315F8F7E1CE5}"/>
              </a:ext>
            </a:extLst>
          </p:cNvPr>
          <p:cNvSpPr/>
          <p:nvPr/>
        </p:nvSpPr>
        <p:spPr>
          <a:xfrm>
            <a:off x="7927450" y="87464"/>
            <a:ext cx="1176433" cy="1087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9" name="Shape 129"/>
          <p:cNvSpPr txBox="1">
            <a:spLocks noGrp="1"/>
          </p:cNvSpPr>
          <p:nvPr>
            <p:ph type="sldNum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" sz="1000" b="0" i="0" u="none" strike="noStrike" cap="none">
                <a:solidFill>
                  <a:schemeClr val="dk2"/>
                </a:solidFill>
                <a:latin typeface="Roboto" pitchFamily="2" charset="0"/>
                <a:ea typeface="Roboto" pitchFamily="2" charset="0"/>
                <a:sym typeface="Arial"/>
              </a:rPr>
              <a:t>9</a:t>
            </a:fld>
            <a:endParaRPr sz="1000" b="0" i="0" u="none" strike="noStrike" cap="none" dirty="0">
              <a:solidFill>
                <a:schemeClr val="dk2"/>
              </a:solidFill>
              <a:latin typeface="Roboto" pitchFamily="2" charset="0"/>
              <a:ea typeface="Roboto" pitchFamily="2" charset="0"/>
              <a:sym typeface="Arial"/>
            </a:endParaRPr>
          </a:p>
        </p:txBody>
      </p:sp>
      <p:pic>
        <p:nvPicPr>
          <p:cNvPr id="130" name="Shape 13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5086" y="2808473"/>
            <a:ext cx="3126072" cy="2108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1" name="Shape 13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2030" y="2808474"/>
            <a:ext cx="3659438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2" name="Shape 13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894" r="15859"/>
          <a:stretch/>
        </p:blipFill>
        <p:spPr>
          <a:xfrm>
            <a:off x="5893670" y="592115"/>
            <a:ext cx="3127488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" name="Shape 133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73" b="18039"/>
          <a:stretch/>
        </p:blipFill>
        <p:spPr>
          <a:xfrm>
            <a:off x="2112030" y="592115"/>
            <a:ext cx="3659438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Shape 86">
            <a:extLst>
              <a:ext uri="{FF2B5EF4-FFF2-40B4-BE49-F238E27FC236}">
                <a16:creationId xmlns:a16="http://schemas.microsoft.com/office/drawing/2014/main" id="{18D87323-C279-4CF6-95D8-6F31C3EB4B23}"/>
              </a:ext>
            </a:extLst>
          </p:cNvPr>
          <p:cNvSpPr txBox="1">
            <a:spLocks/>
          </p:cNvSpPr>
          <p:nvPr/>
        </p:nvSpPr>
        <p:spPr>
          <a:xfrm>
            <a:off x="250825" y="438381"/>
            <a:ext cx="2710800" cy="736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Roboto" pitchFamily="2" charset="0"/>
                <a:ea typeface="Roboto" pitchFamily="2" charset="0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600"/>
              </a:spcAft>
              <a:buFont typeface="Arial"/>
              <a:buNone/>
            </a:pPr>
            <a:r>
              <a:rPr lang="nl-BE" sz="3200" dirty="0">
                <a:solidFill>
                  <a:srgbClr val="5BB1D4"/>
                </a:solidFill>
              </a:rPr>
              <a:t>Tram?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1156</Words>
  <Application>Microsoft Office PowerPoint</Application>
  <PresentationFormat>Diavoorstelling (16:9)</PresentationFormat>
  <Paragraphs>260</Paragraphs>
  <Slides>51</Slides>
  <Notes>51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51</vt:i4>
      </vt:variant>
    </vt:vector>
  </HeadingPairs>
  <TitlesOfParts>
    <vt:vector size="55" baseType="lpstr">
      <vt:lpstr>Roboto</vt:lpstr>
      <vt:lpstr>Calibri</vt:lpstr>
      <vt:lpstr>Arial</vt:lpstr>
      <vt:lpstr>Simple Light</vt:lpstr>
      <vt:lpstr>PowerPoint-presentatie</vt:lpstr>
      <vt:lpstr>1. Ringland in jouw klas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2. Mobiliteit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Luchtvervuiling Antwerpen</vt:lpstr>
      <vt:lpstr>PowerPoint-presentatie</vt:lpstr>
      <vt:lpstr>3. Oplossingen met Ringland</vt:lpstr>
      <vt:lpstr>PowerPoint-presentatie</vt:lpstr>
      <vt:lpstr>PowerPoint-presentatie</vt:lpstr>
      <vt:lpstr>PowerPoint-presentatie</vt:lpstr>
      <vt:lpstr>Oplossing 2 +3 = Ringland </vt:lpstr>
      <vt:lpstr>PowerPoint-presentatie</vt:lpstr>
      <vt:lpstr>PowerPoint-presentatie</vt:lpstr>
      <vt:lpstr>PowerPoint-presentatie</vt:lpstr>
      <vt:lpstr>Welk probleem zien we hier?</vt:lpstr>
      <vt:lpstr>Weefbewegingen</vt:lpstr>
      <vt:lpstr>Welke wijziging zie je hier?</vt:lpstr>
      <vt:lpstr>Scheiding van verkeer</vt:lpstr>
      <vt:lpstr>Extra oplossing?</vt:lpstr>
      <vt:lpstr>De overkapping</vt:lpstr>
      <vt:lpstr>Oplossing 4 – Luchtkwaliteit verbeteren</vt:lpstr>
      <vt:lpstr>PowerPoint-presentatie</vt:lpstr>
      <vt:lpstr>4. Het Ringlandspel ‘Gans de Ring’</vt:lpstr>
      <vt:lpstr>Nabespreking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Speel mee met Ringland.be</dc:title>
  <dc:creator>Christophe Lambrechts</dc:creator>
  <cp:lastModifiedBy>Christophe Lambrechts</cp:lastModifiedBy>
  <cp:revision>15</cp:revision>
  <dcterms:modified xsi:type="dcterms:W3CDTF">2018-03-13T13:12:50Z</dcterms:modified>
</cp:coreProperties>
</file>